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67" r:id="rId3"/>
    <p:sldId id="293" r:id="rId4"/>
    <p:sldId id="295" r:id="rId5"/>
    <p:sldId id="296" r:id="rId6"/>
    <p:sldId id="263" r:id="rId7"/>
    <p:sldId id="262" r:id="rId8"/>
    <p:sldId id="268" r:id="rId9"/>
    <p:sldId id="274" r:id="rId10"/>
    <p:sldId id="275" r:id="rId11"/>
    <p:sldId id="276" r:id="rId12"/>
    <p:sldId id="297" r:id="rId13"/>
    <p:sldId id="278" r:id="rId14"/>
    <p:sldId id="279" r:id="rId15"/>
    <p:sldId id="298" r:id="rId16"/>
    <p:sldId id="281" r:id="rId17"/>
    <p:sldId id="282" r:id="rId18"/>
    <p:sldId id="283" r:id="rId19"/>
    <p:sldId id="284" r:id="rId20"/>
    <p:sldId id="286" r:id="rId21"/>
    <p:sldId id="287" r:id="rId22"/>
    <p:sldId id="292" r:id="rId23"/>
    <p:sldId id="288" r:id="rId24"/>
    <p:sldId id="289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C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5D394-660D-48A7-BC14-47CED814E5C1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FCA5B-F146-4220-95C5-11D8146D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5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9838-C8DF-4BFD-9FD8-8F3F2DE23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88769-D92D-4A70-B7FA-1320DBD55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271A1-6B8D-41E8-A8A5-0F88FFCDC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C440-48C9-48AB-AA7B-F70385440C5E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AA452-E60F-40AE-8991-8B0E94B8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9361F-295E-4FDB-AEFE-94655FD8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2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DCFF8-AFE3-4A73-A6E3-0A005533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16D66-20B2-4BD2-A114-5C305E42A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961BA-3737-40F0-9E34-EF7719A85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68011-221F-457B-80A5-8509BF79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52F4-AAEF-4072-9957-8874E27539FD}" type="datetime1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F8BB7-74E7-4081-B464-ABA4C4B2B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FA36C-2F35-4D6E-9A22-5E7AD9DF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1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655E5-2CE9-4CE2-B9F2-271D441C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371047-60CB-4AED-B27B-6B53721AF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885F0-497A-49D0-82B9-9162DB46B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6757-5F93-42A9-BF11-4F3D6CA39FC9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6F03B-E46C-4358-9BE2-A2E3456ED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CFA62-BEAA-4FA4-A3AA-FFF50364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7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6B6F83-8361-4E14-B156-63CB6F9F7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16F7A-C5D8-4E58-B54A-29272511A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05DFC-1D3D-480D-8292-CD210CB5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4437-262A-458B-A78C-CA2593AD3A2C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574F3-F1C1-4B3A-902E-276EAFD5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528F1-5894-42AA-878D-32765B81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1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525F6-E91F-414F-8D2C-7DDE97641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460D7-91F2-4B5E-8F35-71F754756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0435E-A901-488E-8E18-25D65A1E6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26D6-D0D3-4767-B73A-A3DF51D9094D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9D0F7-5584-47BE-93F9-7959D789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0FBCE-E253-4E1C-87B8-B5118307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ntered title and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525F6-E91F-414F-8D2C-7DDE97641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460D7-91F2-4B5E-8F35-71F754756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0435E-A901-488E-8E18-25D65A1E6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26D6-D0D3-4767-B73A-A3DF51D9094D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9D0F7-5584-47BE-93F9-7959D789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0FBCE-E253-4E1C-87B8-B5118307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4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C0A97-4C08-41F0-A960-99EA2207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B23CF-2938-4E34-B875-CE5DC7869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3369-E5C5-4DCD-85C1-EDFD13563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7127-B0B4-4809-83A2-B50BF608688A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F86AE-EDCB-4F06-BC0A-B7C88C98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A28E5-47EB-4696-8ACC-E202CF4D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0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ADE7-2A55-4909-A1DA-8DD53229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078B6-4ED8-406C-9B67-117A4F049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6E595-5011-49F5-8CDB-C5F274259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4AFD9-839B-4A04-AECD-52E46530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6B82-64C4-4BA7-9EDB-E154464CE37E}" type="datetime1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3F4DD-51B6-479A-AC85-01498263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98260-63F3-4A77-9411-14847192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4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93D8-94BC-45D1-A4BB-D526E1A7C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B5036-D262-411E-A892-17512F1A8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C54E2-4B41-42EF-A8A4-CFD7474C5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491887-919A-4343-920A-A5235241B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86ACF3-A1A1-4BD1-904A-6BFF7C155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4C3FE6-78E8-4CB9-8E57-E946EF5B0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54FCF-2469-4A70-BF79-A49773099AAD}" type="datetime1">
              <a:rPr lang="en-US" smtClean="0"/>
              <a:t>4/14/2019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9340BF-DF22-41B1-8D12-356B4CF7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C8A8BE-D848-4A94-ADAE-75BAD159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0B602-6CB8-44C2-862A-4D3A659B1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6D6DA0-0847-45A0-ABF9-67F109F4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4BCB-5BB0-4021-8CCF-41E0D484BCD2}" type="datetime1">
              <a:rPr lang="en-US" smtClean="0"/>
              <a:t>4/14/2019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58C7D-5EC4-4D4D-A20C-A0A369F6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0E2D4-BAA1-43F4-8871-6CB9FF189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8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7CF7F-89F3-40B6-82F2-989D850B5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9D36-29D4-4760-A8F8-64FE31B6FBF5}" type="datetime1">
              <a:rPr lang="en-US" smtClean="0"/>
              <a:t>4/14/2019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0C943-AE78-4F4D-9AAA-C4791131B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42906-A064-466E-8317-D502B2399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6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14F7A-FC36-4CC6-BFAF-EA477F92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5E335-328E-4F52-B509-05C46E4E8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E7E95-F369-4C96-9737-886251A0D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291AD-3C5A-45BA-896C-8A30BC89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CB55-0460-4C85-81CB-009909854218}" type="datetime1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298FC-534E-4F8F-86B3-AF2E66CD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E0855-34B1-43D6-85A3-2C728ED3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2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F14923-1132-4494-8C9F-D834A3BD8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6B255-BF15-4E31-8C1A-6ECCBC22D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A0A10-F76A-4615-BD36-04BE64CC9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52D58-F6EE-47FC-B84B-17EBF6F43BEF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FD6D2-E285-46F6-A3D5-FC5E099C1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E0BC0-333F-4F35-A9D5-40BA1D0B7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D894C-E3F6-4BC6-912B-7333557A60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1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1A599-B6D3-4CDA-81A2-394F54AAB9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Secure Guest Virtual Machine Support in Apparition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FFF90-B9F8-48DD-B722-06CC5EA06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9615"/>
            <a:ext cx="9144000" cy="2294311"/>
          </a:xfrm>
        </p:spPr>
        <p:txBody>
          <a:bodyPr>
            <a:normAutofit/>
          </a:bodyPr>
          <a:lstStyle/>
          <a:p>
            <a:r>
              <a:rPr lang="en-US" b="1" dirty="0"/>
              <a:t>Ethan Johnson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Rochester</a:t>
            </a:r>
          </a:p>
          <a:p>
            <a:endParaRPr lang="en-US" dirty="0"/>
          </a:p>
          <a:p>
            <a:r>
              <a:rPr lang="en-US" dirty="0"/>
              <a:t>In collaboration with Komail Dharsee and John Criswell</a:t>
            </a:r>
          </a:p>
        </p:txBody>
      </p:sp>
    </p:spTree>
    <p:extLst>
      <p:ext uri="{BB962C8B-B14F-4D97-AF65-F5344CB8AC3E}">
        <p14:creationId xmlns:p14="http://schemas.microsoft.com/office/powerpoint/2010/main" val="1957350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7F26-7549-497B-AA7A-78F3742F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integrity on VM entry/exit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B54E0-5D78-45EB-B97F-421423033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067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VMX allows hypervisor to set arbitrary host state on exit</a:t>
            </a:r>
          </a:p>
          <a:p>
            <a:pPr lvl="1"/>
            <a:r>
              <a:rPr lang="en-US" dirty="0"/>
              <a:t>…including </a:t>
            </a:r>
            <a:r>
              <a:rPr lang="en-US" dirty="0">
                <a:latin typeface="Inconsolata" panose="00000509000000000000" pitchFamily="49" charset="0"/>
              </a:rPr>
              <a:t>RIP</a:t>
            </a:r>
          </a:p>
          <a:p>
            <a:pPr lvl="1"/>
            <a:r>
              <a:rPr lang="en-US" dirty="0"/>
              <a:t>…and </a:t>
            </a:r>
            <a:r>
              <a:rPr lang="en-US" dirty="0">
                <a:latin typeface="Inconsolata" panose="00000509000000000000" pitchFamily="49" charset="0"/>
              </a:rPr>
              <a:t>RSP</a:t>
            </a:r>
            <a:r>
              <a:rPr lang="en-US" dirty="0"/>
              <a:t>, processor mode, segment registers…</a:t>
            </a:r>
          </a:p>
          <a:p>
            <a:pPr lvl="1"/>
            <a:endParaRPr lang="en-US" dirty="0"/>
          </a:p>
          <a:p>
            <a:r>
              <a:rPr lang="en-US" dirty="0"/>
              <a:t>Easy for hypervisor to corrupt CFI, defeat enforcement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E9F3D-5201-4634-84DD-71D40603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902717-F719-44BC-B662-E32DD188A35F}"/>
              </a:ext>
            </a:extLst>
          </p:cNvPr>
          <p:cNvSpPr/>
          <p:nvPr/>
        </p:nvSpPr>
        <p:spPr>
          <a:xfrm>
            <a:off x="2493818" y="4549833"/>
            <a:ext cx="980902" cy="203171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0C70B-73E3-43BC-975A-E13319E60985}"/>
              </a:ext>
            </a:extLst>
          </p:cNvPr>
          <p:cNvSpPr/>
          <p:nvPr/>
        </p:nvSpPr>
        <p:spPr>
          <a:xfrm>
            <a:off x="3895898" y="5133355"/>
            <a:ext cx="980902" cy="81464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2FC5A44-981D-4453-BD5C-6CDDA16D9B2E}"/>
              </a:ext>
            </a:extLst>
          </p:cNvPr>
          <p:cNvSpPr/>
          <p:nvPr/>
        </p:nvSpPr>
        <p:spPr>
          <a:xfrm>
            <a:off x="2903913" y="4605252"/>
            <a:ext cx="188422" cy="52810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063F2AB-861A-42B4-93DA-228C62221E11}"/>
              </a:ext>
            </a:extLst>
          </p:cNvPr>
          <p:cNvSpPr/>
          <p:nvPr/>
        </p:nvSpPr>
        <p:spPr>
          <a:xfrm>
            <a:off x="3236423" y="5133355"/>
            <a:ext cx="604057" cy="19787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id="{C3AB0A7D-879C-463D-BE69-3A0E2211B299}"/>
              </a:ext>
            </a:extLst>
          </p:cNvPr>
          <p:cNvSpPr/>
          <p:nvPr/>
        </p:nvSpPr>
        <p:spPr>
          <a:xfrm>
            <a:off x="3499658" y="5685289"/>
            <a:ext cx="404551" cy="413703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Bent-Up 15">
            <a:extLst>
              <a:ext uri="{FF2B5EF4-FFF2-40B4-BE49-F238E27FC236}">
                <a16:creationId xmlns:a16="http://schemas.microsoft.com/office/drawing/2014/main" id="{A5D88283-9250-42A4-9A28-E6ABEE6C60E7}"/>
              </a:ext>
            </a:extLst>
          </p:cNvPr>
          <p:cNvSpPr/>
          <p:nvPr/>
        </p:nvSpPr>
        <p:spPr>
          <a:xfrm rot="16200000">
            <a:off x="3168600" y="5355099"/>
            <a:ext cx="556824" cy="421177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A0965D5E-323A-4933-AA6D-AAFF02FF0CB7}"/>
              </a:ext>
            </a:extLst>
          </p:cNvPr>
          <p:cNvSpPr/>
          <p:nvPr/>
        </p:nvSpPr>
        <p:spPr>
          <a:xfrm>
            <a:off x="2912226" y="5331229"/>
            <a:ext cx="180109" cy="119149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5217A1-604A-40D9-B199-6B5625A56355}"/>
              </a:ext>
            </a:extLst>
          </p:cNvPr>
          <p:cNvSpPr txBox="1"/>
          <p:nvPr/>
        </p:nvSpPr>
        <p:spPr>
          <a:xfrm>
            <a:off x="2507673" y="4168836"/>
            <a:ext cx="98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F50284-A258-44F1-B621-43416F8C4272}"/>
              </a:ext>
            </a:extLst>
          </p:cNvPr>
          <p:cNvSpPr txBox="1"/>
          <p:nvPr/>
        </p:nvSpPr>
        <p:spPr>
          <a:xfrm>
            <a:off x="3904209" y="4764023"/>
            <a:ext cx="98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Guest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59884E-5624-4036-ACB5-A24E7200336E}"/>
              </a:ext>
            </a:extLst>
          </p:cNvPr>
          <p:cNvSpPr txBox="1"/>
          <p:nvPr/>
        </p:nvSpPr>
        <p:spPr>
          <a:xfrm>
            <a:off x="2549240" y="5097900"/>
            <a:ext cx="798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Inconsolata" panose="00000509000000000000" pitchFamily="49" charset="0"/>
              </a:rPr>
              <a:t>VMLAUNCH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C94367-713E-4AB8-AFE6-32AB625BDA4B}"/>
              </a:ext>
            </a:extLst>
          </p:cNvPr>
          <p:cNvSpPr txBox="1"/>
          <p:nvPr/>
        </p:nvSpPr>
        <p:spPr>
          <a:xfrm>
            <a:off x="2391295" y="3945417"/>
            <a:ext cx="2532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Normal Control Flow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C1D126-63D9-4F00-B506-FA3391B87C03}"/>
              </a:ext>
            </a:extLst>
          </p:cNvPr>
          <p:cNvSpPr/>
          <p:nvPr/>
        </p:nvSpPr>
        <p:spPr>
          <a:xfrm>
            <a:off x="6471460" y="4616917"/>
            <a:ext cx="980902" cy="203171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99C557-3118-4B80-9B57-A230F9867297}"/>
              </a:ext>
            </a:extLst>
          </p:cNvPr>
          <p:cNvSpPr/>
          <p:nvPr/>
        </p:nvSpPr>
        <p:spPr>
          <a:xfrm>
            <a:off x="7873540" y="5200439"/>
            <a:ext cx="980902" cy="81464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AC206F9C-DAB6-46CD-9782-209AE4BBFDB9}"/>
              </a:ext>
            </a:extLst>
          </p:cNvPr>
          <p:cNvSpPr/>
          <p:nvPr/>
        </p:nvSpPr>
        <p:spPr>
          <a:xfrm>
            <a:off x="6881555" y="4672336"/>
            <a:ext cx="188422" cy="52810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1245B987-1E82-444D-9A22-C623611474BE}"/>
              </a:ext>
            </a:extLst>
          </p:cNvPr>
          <p:cNvSpPr/>
          <p:nvPr/>
        </p:nvSpPr>
        <p:spPr>
          <a:xfrm>
            <a:off x="7214065" y="5200439"/>
            <a:ext cx="604057" cy="19787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8BAA4B-6C12-4F5A-879D-38817F9DE2EC}"/>
              </a:ext>
            </a:extLst>
          </p:cNvPr>
          <p:cNvSpPr txBox="1"/>
          <p:nvPr/>
        </p:nvSpPr>
        <p:spPr>
          <a:xfrm>
            <a:off x="6485315" y="4235920"/>
            <a:ext cx="98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336889-ACE2-4281-88A6-6EDC493795D2}"/>
              </a:ext>
            </a:extLst>
          </p:cNvPr>
          <p:cNvSpPr txBox="1"/>
          <p:nvPr/>
        </p:nvSpPr>
        <p:spPr>
          <a:xfrm>
            <a:off x="7881851" y="4831107"/>
            <a:ext cx="98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Guest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E4BC56-AAAF-45A7-8F78-BF0FB8306BD5}"/>
              </a:ext>
            </a:extLst>
          </p:cNvPr>
          <p:cNvSpPr txBox="1"/>
          <p:nvPr/>
        </p:nvSpPr>
        <p:spPr>
          <a:xfrm>
            <a:off x="6526882" y="5164984"/>
            <a:ext cx="798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Inconsolata" panose="00000509000000000000" pitchFamily="49" charset="0"/>
              </a:rPr>
              <a:t>VMLAUNCH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5877A7-D5AA-4306-A40D-A744DAE95A09}"/>
              </a:ext>
            </a:extLst>
          </p:cNvPr>
          <p:cNvSpPr txBox="1"/>
          <p:nvPr/>
        </p:nvSpPr>
        <p:spPr>
          <a:xfrm>
            <a:off x="6615545" y="3937357"/>
            <a:ext cx="2532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Hijacked Control Flow</a:t>
            </a: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98124E04-2724-43F4-AB93-5F76E20311B5}"/>
              </a:ext>
            </a:extLst>
          </p:cNvPr>
          <p:cNvSpPr/>
          <p:nvPr/>
        </p:nvSpPr>
        <p:spPr>
          <a:xfrm>
            <a:off x="4287986" y="5160747"/>
            <a:ext cx="171472" cy="76043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EB059A3F-1D43-415E-8E78-6E6D3DC076DA}"/>
              </a:ext>
            </a:extLst>
          </p:cNvPr>
          <p:cNvSpPr/>
          <p:nvPr/>
        </p:nvSpPr>
        <p:spPr>
          <a:xfrm>
            <a:off x="8286566" y="5231947"/>
            <a:ext cx="171472" cy="76043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1A3262-D4AB-473A-80AB-8C0ADAF0150F}"/>
              </a:ext>
            </a:extLst>
          </p:cNvPr>
          <p:cNvSpPr txBox="1"/>
          <p:nvPr/>
        </p:nvSpPr>
        <p:spPr>
          <a:xfrm>
            <a:off x="7545026" y="6049778"/>
            <a:ext cx="308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Skips over SFI, CFI checks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169E8330-8AE8-4AB4-8C9E-963D7482819D}"/>
              </a:ext>
            </a:extLst>
          </p:cNvPr>
          <p:cNvSpPr/>
          <p:nvPr/>
        </p:nvSpPr>
        <p:spPr>
          <a:xfrm>
            <a:off x="7214065" y="5886308"/>
            <a:ext cx="604057" cy="157638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72164B65-40B6-418D-B7ED-E33EB7D6E387}"/>
              </a:ext>
            </a:extLst>
          </p:cNvPr>
          <p:cNvSpPr/>
          <p:nvPr/>
        </p:nvSpPr>
        <p:spPr>
          <a:xfrm>
            <a:off x="6885432" y="5968957"/>
            <a:ext cx="192024" cy="64237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0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756DF-BA33-4277-A620-C9BA4694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integrity on VM entry/exit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34330-E4A6-421E-8E51-DBDF40078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Shade must take control of VM entry/exit</a:t>
            </a:r>
          </a:p>
          <a:p>
            <a:pPr lvl="1"/>
            <a:r>
              <a:rPr lang="en-US" dirty="0"/>
              <a:t>Single virtual instruction for running a guest</a:t>
            </a:r>
          </a:p>
          <a:p>
            <a:pPr lvl="2"/>
            <a:r>
              <a:rPr lang="en-US" dirty="0"/>
              <a:t>Function call semantics</a:t>
            </a:r>
          </a:p>
          <a:p>
            <a:pPr lvl="1"/>
            <a:r>
              <a:rPr lang="en-US" dirty="0"/>
              <a:t>State saved/loaded from protected memory</a:t>
            </a:r>
          </a:p>
          <a:p>
            <a:pPr lvl="1"/>
            <a:endParaRPr lang="en-US" dirty="0"/>
          </a:p>
          <a:p>
            <a:r>
              <a:rPr lang="en-US" dirty="0"/>
              <a:t>VMCS lives in ghost memory</a:t>
            </a:r>
          </a:p>
          <a:p>
            <a:pPr lvl="1"/>
            <a:r>
              <a:rPr lang="en-US" dirty="0"/>
              <a:t>Virtual instructions for reading and writing</a:t>
            </a:r>
          </a:p>
          <a:p>
            <a:pPr lvl="1"/>
            <a:r>
              <a:rPr lang="en-US" dirty="0"/>
              <a:t>Checks on values written</a:t>
            </a:r>
          </a:p>
          <a:p>
            <a:pPr lvl="1"/>
            <a:endParaRPr lang="en-US" dirty="0"/>
          </a:p>
          <a:p>
            <a:r>
              <a:rPr lang="en-US" dirty="0"/>
              <a:t>Virtual instructions to access saved/loaded guest registers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9DC16-871D-464F-B979-8CE483C2A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6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EF208-7CE9-4C05-AF1B-263C5AB61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31A5B-A786-498F-A414-E28A90BEA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Allocate/free VMCS</a:t>
            </a:r>
          </a:p>
          <a:p>
            <a:endParaRPr lang="en-US" dirty="0"/>
          </a:p>
          <a:p>
            <a:r>
              <a:rPr lang="en-US" dirty="0"/>
              <a:t>Load/unload VMCS onto processor</a:t>
            </a:r>
          </a:p>
          <a:p>
            <a:endParaRPr lang="en-US" dirty="0"/>
          </a:p>
          <a:p>
            <a:r>
              <a:rPr lang="en-US" dirty="0"/>
              <a:t>Get/set guest registers managed by Shade</a:t>
            </a:r>
          </a:p>
          <a:p>
            <a:endParaRPr lang="en-US" dirty="0"/>
          </a:p>
          <a:p>
            <a:r>
              <a:rPr lang="en-US" dirty="0"/>
              <a:t>Read/write VMCS fields</a:t>
            </a:r>
          </a:p>
          <a:p>
            <a:endParaRPr lang="en-US" dirty="0"/>
          </a:p>
          <a:p>
            <a:r>
              <a:rPr lang="en-US" dirty="0"/>
              <a:t>Run VM guest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EEB93-5473-4EC8-A06E-FB005E27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2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60B01-6F46-47E4-809C-BDE440EDE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ghost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E92C3-105E-4172-9E9A-433E07BE7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Hypervisor must be able to add/remove EPT mappings</a:t>
            </a:r>
          </a:p>
          <a:p>
            <a:endParaRPr lang="en-US" dirty="0"/>
          </a:p>
          <a:p>
            <a:r>
              <a:rPr lang="en-US" dirty="0"/>
              <a:t>But EPT could map protected memory into a guest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903B7-4355-41C2-85B4-DAC4A255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CAF09C-9412-421D-AB66-AE3C8C8C0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05" y="4382799"/>
            <a:ext cx="5615095" cy="12144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72E1B9-4B0F-4F09-B320-F3F05758CAF9}"/>
              </a:ext>
            </a:extLst>
          </p:cNvPr>
          <p:cNvSpPr/>
          <p:nvPr/>
        </p:nvSpPr>
        <p:spPr>
          <a:xfrm>
            <a:off x="7376160" y="4962525"/>
            <a:ext cx="3977640" cy="121443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23DC0C-EA5D-42AB-89C2-B162F38F67A5}"/>
              </a:ext>
            </a:extLst>
          </p:cNvPr>
          <p:cNvSpPr/>
          <p:nvPr/>
        </p:nvSpPr>
        <p:spPr>
          <a:xfrm>
            <a:off x="7376160" y="3680619"/>
            <a:ext cx="1234440" cy="121443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EE42F5-278D-416F-B486-F3A8B226F36F}"/>
              </a:ext>
            </a:extLst>
          </p:cNvPr>
          <p:cNvSpPr/>
          <p:nvPr/>
        </p:nvSpPr>
        <p:spPr>
          <a:xfrm>
            <a:off x="8747760" y="3680619"/>
            <a:ext cx="1234440" cy="121443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978BF2-5737-4A82-9F9E-0C78777D5C37}"/>
              </a:ext>
            </a:extLst>
          </p:cNvPr>
          <p:cNvSpPr txBox="1"/>
          <p:nvPr/>
        </p:nvSpPr>
        <p:spPr>
          <a:xfrm>
            <a:off x="8503227" y="5564367"/>
            <a:ext cx="1723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Host OS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214B30-AEF4-4CA9-BBD0-A3FA6687D08A}"/>
              </a:ext>
            </a:extLst>
          </p:cNvPr>
          <p:cNvSpPr txBox="1"/>
          <p:nvPr/>
        </p:nvSpPr>
        <p:spPr>
          <a:xfrm>
            <a:off x="7459288" y="5048003"/>
            <a:ext cx="2522912" cy="4308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Hypervisor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E55CC6-12B1-4402-8B18-A60C8181DBA6}"/>
              </a:ext>
            </a:extLst>
          </p:cNvPr>
          <p:cNvSpPr txBox="1"/>
          <p:nvPr/>
        </p:nvSpPr>
        <p:spPr>
          <a:xfrm>
            <a:off x="7447511" y="3903117"/>
            <a:ext cx="1091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Guest VM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4A5071-2008-4935-8F34-05DEDEB55F33}"/>
              </a:ext>
            </a:extLst>
          </p:cNvPr>
          <p:cNvSpPr txBox="1"/>
          <p:nvPr/>
        </p:nvSpPr>
        <p:spPr>
          <a:xfrm>
            <a:off x="8819111" y="3903117"/>
            <a:ext cx="1091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Guest VM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822EA0-C5F5-4C85-A3BA-8F010ACAA39D}"/>
              </a:ext>
            </a:extLst>
          </p:cNvPr>
          <p:cNvSpPr/>
          <p:nvPr/>
        </p:nvSpPr>
        <p:spPr>
          <a:xfrm>
            <a:off x="6004560" y="3920332"/>
            <a:ext cx="543098" cy="5865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7EC2C1-EDBE-4266-9CE0-9AA766BB7D82}"/>
              </a:ext>
            </a:extLst>
          </p:cNvPr>
          <p:cNvSpPr/>
          <p:nvPr/>
        </p:nvSpPr>
        <p:spPr>
          <a:xfrm>
            <a:off x="6192982" y="4058199"/>
            <a:ext cx="543098" cy="5865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F27E3B-F64C-4D68-86E6-7B0D02CA95F2}"/>
              </a:ext>
            </a:extLst>
          </p:cNvPr>
          <p:cNvSpPr/>
          <p:nvPr/>
        </p:nvSpPr>
        <p:spPr>
          <a:xfrm>
            <a:off x="6361855" y="4213622"/>
            <a:ext cx="543098" cy="5865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72236D-192D-4841-8351-BE58BB5B19F8}"/>
              </a:ext>
            </a:extLst>
          </p:cNvPr>
          <p:cNvSpPr/>
          <p:nvPr/>
        </p:nvSpPr>
        <p:spPr>
          <a:xfrm>
            <a:off x="6560127" y="4375944"/>
            <a:ext cx="543098" cy="5865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C34446-A310-4557-9423-185F95FFF9D6}"/>
              </a:ext>
            </a:extLst>
          </p:cNvPr>
          <p:cNvSpPr txBox="1"/>
          <p:nvPr/>
        </p:nvSpPr>
        <p:spPr>
          <a:xfrm>
            <a:off x="6004560" y="3524596"/>
            <a:ext cx="109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EPT</a:t>
            </a:r>
          </a:p>
        </p:txBody>
      </p:sp>
      <p:sp>
        <p:nvSpPr>
          <p:cNvPr id="29" name="Arrow: Left 28">
            <a:extLst>
              <a:ext uri="{FF2B5EF4-FFF2-40B4-BE49-F238E27FC236}">
                <a16:creationId xmlns:a16="http://schemas.microsoft.com/office/drawing/2014/main" id="{5D5F5540-1633-44BF-9CCA-33660A48FCB2}"/>
              </a:ext>
            </a:extLst>
          </p:cNvPr>
          <p:cNvSpPr/>
          <p:nvPr/>
        </p:nvSpPr>
        <p:spPr>
          <a:xfrm>
            <a:off x="6789420" y="3860793"/>
            <a:ext cx="543098" cy="223643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Bent-Up 29">
            <a:extLst>
              <a:ext uri="{FF2B5EF4-FFF2-40B4-BE49-F238E27FC236}">
                <a16:creationId xmlns:a16="http://schemas.microsoft.com/office/drawing/2014/main" id="{1AF9A197-8FD6-43CF-BB2F-D2E284330ADB}"/>
              </a:ext>
            </a:extLst>
          </p:cNvPr>
          <p:cNvSpPr/>
          <p:nvPr/>
        </p:nvSpPr>
        <p:spPr>
          <a:xfrm flipH="1" flipV="1">
            <a:off x="3108959" y="3920332"/>
            <a:ext cx="2847109" cy="455612"/>
          </a:xfrm>
          <a:prstGeom prst="bent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7122EAC4-FF88-4C02-B945-FD1C05C00B1F}"/>
              </a:ext>
            </a:extLst>
          </p:cNvPr>
          <p:cNvSpPr/>
          <p:nvPr/>
        </p:nvSpPr>
        <p:spPr>
          <a:xfrm rot="5400000">
            <a:off x="7777935" y="4697840"/>
            <a:ext cx="430886" cy="216623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Eyes">
            <a:extLst>
              <a:ext uri="{FF2B5EF4-FFF2-40B4-BE49-F238E27FC236}">
                <a16:creationId xmlns:a16="http://schemas.microsoft.com/office/drawing/2014/main" id="{C8EC1770-2785-48A6-A014-393E4814E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9440" y="4544938"/>
            <a:ext cx="503450" cy="5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73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50049-25FB-461D-9916-EAA523E97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ghost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5E786-97FE-4812-9B5D-9CCB6AFA0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Similar problem exists for host OS page table config</a:t>
            </a:r>
          </a:p>
          <a:p>
            <a:endParaRPr lang="en-US" dirty="0"/>
          </a:p>
          <a:p>
            <a:r>
              <a:rPr lang="en-US" dirty="0"/>
              <a:t>Page tables stored in ghost memory</a:t>
            </a:r>
          </a:p>
          <a:p>
            <a:endParaRPr lang="en-US" dirty="0"/>
          </a:p>
          <a:p>
            <a:r>
              <a:rPr lang="en-US" dirty="0"/>
              <a:t>Virtual instructions for MMU config</a:t>
            </a:r>
          </a:p>
          <a:p>
            <a:pPr lvl="1"/>
            <a:r>
              <a:rPr lang="en-US" dirty="0"/>
              <a:t>Shade tracks metadata on physical frame usage</a:t>
            </a:r>
          </a:p>
          <a:p>
            <a:endParaRPr lang="en-US" dirty="0"/>
          </a:p>
          <a:p>
            <a:r>
              <a:rPr lang="en-US" dirty="0"/>
              <a:t>Checks prevent insecure EPT mappings</a:t>
            </a:r>
          </a:p>
          <a:p>
            <a:pPr lvl="1"/>
            <a:r>
              <a:rPr lang="en-US" dirty="0"/>
              <a:t>Ghost memory</a:t>
            </a:r>
          </a:p>
          <a:p>
            <a:pPr lvl="1"/>
            <a:r>
              <a:rPr lang="en-US" dirty="0"/>
              <a:t>Host page-table pages (regular + extended)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B6989-86DA-4671-9FF6-A4E3A527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62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BFBB-C5BE-4524-ACA1-DA6C7C4B4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instructions for 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D054F-CABA-4A04-8D1B-F69DCE9D5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Declare/undeclare PTP</a:t>
            </a:r>
          </a:p>
          <a:p>
            <a:endParaRPr lang="en-US" dirty="0"/>
          </a:p>
          <a:p>
            <a:r>
              <a:rPr lang="en-US" dirty="0"/>
              <a:t>Update mapping</a:t>
            </a:r>
          </a:p>
          <a:p>
            <a:endParaRPr lang="en-US" dirty="0"/>
          </a:p>
          <a:p>
            <a:r>
              <a:rPr lang="en-US" dirty="0"/>
              <a:t>Load root EPT pointer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59CCD-B698-45A8-9B9C-AE7E75557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30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9236-1EFA-4862-B623-6344A68C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over-powered guests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6034B-AF45-4FFC-99DA-999C3C99C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VMX allows guests to run </a:t>
            </a:r>
            <a:r>
              <a:rPr lang="en-US" i="1" dirty="0"/>
              <a:t>native</a:t>
            </a:r>
            <a:r>
              <a:rPr lang="en-US" dirty="0"/>
              <a:t> </a:t>
            </a:r>
            <a:r>
              <a:rPr lang="en-US" u="sng" dirty="0"/>
              <a:t>privileged</a:t>
            </a:r>
            <a:r>
              <a:rPr lang="en-US" dirty="0"/>
              <a:t> code</a:t>
            </a:r>
          </a:p>
          <a:p>
            <a:pPr lvl="1"/>
            <a:r>
              <a:rPr lang="en-US" dirty="0"/>
              <a:t>Not normally permitted in an SVA-based system</a:t>
            </a:r>
          </a:p>
          <a:p>
            <a:pPr lvl="1"/>
            <a:r>
              <a:rPr lang="en-US" dirty="0"/>
              <a:t>No opportunity to add instrumentation</a:t>
            </a:r>
          </a:p>
          <a:p>
            <a:endParaRPr lang="en-US" dirty="0"/>
          </a:p>
          <a:p>
            <a:r>
              <a:rPr lang="en-US" dirty="0"/>
              <a:t>Guest effects on privileged state must be contained to guest</a:t>
            </a:r>
          </a:p>
          <a:p>
            <a:endParaRPr lang="en-US" dirty="0"/>
          </a:p>
          <a:p>
            <a:r>
              <a:rPr lang="en-US" dirty="0"/>
              <a:t>Nothing host kernel not allowed to do should persist after VM exit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30837-BEE0-468E-A22A-67991A19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54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E8050-7941-4475-909E-1111B45F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over-powered guests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64E34-B323-4B5D-B43C-3E4F002FE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privileged state virtualized by hardware</a:t>
            </a:r>
          </a:p>
          <a:p>
            <a:pPr lvl="1"/>
            <a:r>
              <a:rPr lang="en-US" dirty="0">
                <a:latin typeface="Inconsolata" panose="00000509000000000000" pitchFamily="49" charset="0"/>
              </a:rPr>
              <a:t>CR3</a:t>
            </a:r>
            <a:r>
              <a:rPr lang="en-US" dirty="0"/>
              <a:t> with extended paging</a:t>
            </a:r>
          </a:p>
          <a:p>
            <a:pPr lvl="1"/>
            <a:r>
              <a:rPr lang="en-US" dirty="0"/>
              <a:t>Control registers saved/loaded atomically on entry/exit</a:t>
            </a:r>
          </a:p>
          <a:p>
            <a:endParaRPr lang="en-US" dirty="0"/>
          </a:p>
          <a:p>
            <a:r>
              <a:rPr lang="en-US" dirty="0"/>
              <a:t>Other privileged state must be managed by hypervisor</a:t>
            </a:r>
          </a:p>
          <a:p>
            <a:pPr lvl="1"/>
            <a:r>
              <a:rPr lang="en-US" dirty="0"/>
              <a:t>Kernel MPX registers used by Shade for SFI</a:t>
            </a:r>
          </a:p>
          <a:p>
            <a:pPr lvl="1"/>
            <a:r>
              <a:rPr lang="en-US" dirty="0"/>
              <a:t>Shade must handle save/load during entry/exit</a:t>
            </a:r>
          </a:p>
          <a:p>
            <a:endParaRPr lang="en-US" dirty="0"/>
          </a:p>
          <a:p>
            <a:r>
              <a:rPr lang="en-US" dirty="0"/>
              <a:t>Unused features can still be a threat</a:t>
            </a:r>
          </a:p>
          <a:p>
            <a:pPr lvl="1"/>
            <a:r>
              <a:rPr lang="en-US" dirty="0"/>
              <a:t>New processor features, MSRs</a:t>
            </a:r>
          </a:p>
          <a:p>
            <a:pPr lvl="1"/>
            <a:r>
              <a:rPr lang="en-US" dirty="0"/>
              <a:t>Shade checks VMCS writes to enforce safe defaults (VM exit)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A42CB-DFEF-4B7F-8744-2B55A57B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12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DC75E-31C2-4811-BDE6-ECB548FF6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Side-channel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84B22-FA3C-4DC0-B01D-2E37F740C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Cache partitioning with Cache Allocation Technology (CAT)</a:t>
            </a:r>
          </a:p>
          <a:p>
            <a:pPr lvl="1"/>
            <a:r>
              <a:rPr lang="en-US" dirty="0"/>
              <a:t>Host kernel</a:t>
            </a:r>
          </a:p>
          <a:p>
            <a:pPr lvl="1"/>
            <a:r>
              <a:rPr lang="en-US" dirty="0"/>
              <a:t>Shade VM</a:t>
            </a:r>
          </a:p>
          <a:p>
            <a:pPr lvl="1"/>
            <a:r>
              <a:rPr lang="en-US" dirty="0"/>
              <a:t>Ghosting apps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Must switch partition on VM entry/exit</a:t>
            </a:r>
          </a:p>
          <a:p>
            <a:pPr lvl="1"/>
            <a:r>
              <a:rPr lang="en-US" dirty="0"/>
              <a:t>VMs run in kernel/hypervisor partition</a:t>
            </a:r>
          </a:p>
          <a:p>
            <a:pPr lvl="1"/>
            <a:r>
              <a:rPr lang="en-US" dirty="0"/>
              <a:t>Possible to give each VM its own partition</a:t>
            </a:r>
          </a:p>
          <a:p>
            <a:pPr lvl="1"/>
            <a:endParaRPr lang="en-US" dirty="0"/>
          </a:p>
          <a:p>
            <a:r>
              <a:rPr lang="en-US" dirty="0"/>
              <a:t>VMCS checks prevent guest access to CAT MSRs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08EA0-CA8F-41BA-BF47-D8CF404B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451065-33D3-460C-B618-2D37B78610B1}"/>
              </a:ext>
            </a:extLst>
          </p:cNvPr>
          <p:cNvSpPr/>
          <p:nvPr/>
        </p:nvSpPr>
        <p:spPr>
          <a:xfrm>
            <a:off x="8449887" y="3429000"/>
            <a:ext cx="2743200" cy="1371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71D309-F366-4679-938B-9B44BDD563F3}"/>
              </a:ext>
            </a:extLst>
          </p:cNvPr>
          <p:cNvSpPr/>
          <p:nvPr/>
        </p:nvSpPr>
        <p:spPr>
          <a:xfrm>
            <a:off x="8449887" y="3429000"/>
            <a:ext cx="27432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DE10DB-60FF-4B56-B0FD-20A32C53E15F}"/>
              </a:ext>
            </a:extLst>
          </p:cNvPr>
          <p:cNvSpPr/>
          <p:nvPr/>
        </p:nvSpPr>
        <p:spPr>
          <a:xfrm>
            <a:off x="8449886" y="3888581"/>
            <a:ext cx="27432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EDA195-8BF5-49E6-96C4-B1C648327CC0}"/>
              </a:ext>
            </a:extLst>
          </p:cNvPr>
          <p:cNvSpPr/>
          <p:nvPr/>
        </p:nvSpPr>
        <p:spPr>
          <a:xfrm>
            <a:off x="8449881" y="4350625"/>
            <a:ext cx="6858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AA0691-41F7-46F0-91ED-7141E4D0DF2E}"/>
              </a:ext>
            </a:extLst>
          </p:cNvPr>
          <p:cNvSpPr/>
          <p:nvPr/>
        </p:nvSpPr>
        <p:spPr>
          <a:xfrm>
            <a:off x="9135682" y="4352159"/>
            <a:ext cx="6858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91E5D4-C115-41C7-84A7-19A9C5B71F6B}"/>
              </a:ext>
            </a:extLst>
          </p:cNvPr>
          <p:cNvSpPr/>
          <p:nvPr/>
        </p:nvSpPr>
        <p:spPr>
          <a:xfrm>
            <a:off x="9821480" y="4352159"/>
            <a:ext cx="6858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B41B9D-A1BD-4C8B-9316-A2162E462AB0}"/>
              </a:ext>
            </a:extLst>
          </p:cNvPr>
          <p:cNvSpPr/>
          <p:nvPr/>
        </p:nvSpPr>
        <p:spPr>
          <a:xfrm>
            <a:off x="10507278" y="4352159"/>
            <a:ext cx="6858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260136-9FEF-427F-B04D-DB7B9FCB0002}"/>
              </a:ext>
            </a:extLst>
          </p:cNvPr>
          <p:cNvSpPr txBox="1"/>
          <p:nvPr/>
        </p:nvSpPr>
        <p:spPr>
          <a:xfrm>
            <a:off x="8449881" y="34723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 Kernel + Guest VMs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116245-83A7-41F7-B7AC-F41A0F305F5C}"/>
              </a:ext>
            </a:extLst>
          </p:cNvPr>
          <p:cNvSpPr txBox="1"/>
          <p:nvPr/>
        </p:nvSpPr>
        <p:spPr>
          <a:xfrm>
            <a:off x="9044245" y="3931325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Shade VM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766E63-38CB-4D0C-9C69-07F9C6B110C5}"/>
              </a:ext>
            </a:extLst>
          </p:cNvPr>
          <p:cNvSpPr txBox="1"/>
          <p:nvPr/>
        </p:nvSpPr>
        <p:spPr>
          <a:xfrm>
            <a:off x="8309425" y="4339702"/>
            <a:ext cx="96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Ghosting App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68C59A-06CA-47BA-B1F0-FD75C94630A4}"/>
              </a:ext>
            </a:extLst>
          </p:cNvPr>
          <p:cNvSpPr txBox="1"/>
          <p:nvPr/>
        </p:nvSpPr>
        <p:spPr>
          <a:xfrm>
            <a:off x="8997981" y="4334527"/>
            <a:ext cx="96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Ghosting App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5F9CD9-DB7B-4843-89C6-48FE762B4BB1}"/>
              </a:ext>
            </a:extLst>
          </p:cNvPr>
          <p:cNvSpPr txBox="1"/>
          <p:nvPr/>
        </p:nvSpPr>
        <p:spPr>
          <a:xfrm>
            <a:off x="9683777" y="4328436"/>
            <a:ext cx="96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Ghosting App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F3F653-8BF6-4A93-A206-0BC38021DD4F}"/>
              </a:ext>
            </a:extLst>
          </p:cNvPr>
          <p:cNvSpPr txBox="1"/>
          <p:nvPr/>
        </p:nvSpPr>
        <p:spPr>
          <a:xfrm>
            <a:off x="10364078" y="4323971"/>
            <a:ext cx="96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Ghosting App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291C3F-25CE-41CA-B506-57BB54BA9037}"/>
              </a:ext>
            </a:extLst>
          </p:cNvPr>
          <p:cNvSpPr txBox="1"/>
          <p:nvPr/>
        </p:nvSpPr>
        <p:spPr>
          <a:xfrm>
            <a:off x="8449878" y="292094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L3 Cache Partitions</a:t>
            </a:r>
          </a:p>
        </p:txBody>
      </p:sp>
    </p:spTree>
    <p:extLst>
      <p:ext uri="{BB962C8B-B14F-4D97-AF65-F5344CB8AC3E}">
        <p14:creationId xmlns:p14="http://schemas.microsoft.com/office/powerpoint/2010/main" val="1932632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696D5-A4D6-4558-A727-C41F00C73F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Empirical 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0B708-9ACF-43A0-968F-9AE2386FB8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6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0728-C193-42EE-9EE9-537A0F157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kinds of “VMs”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CCFF8-02A6-4142-AE21-6FF1B62B5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“Compiler-based VM”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002DE-A988-40AA-889C-EF1370738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537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Restricts expressivity of architecture through virtual instruction set</a:t>
            </a:r>
          </a:p>
          <a:p>
            <a:endParaRPr lang="en-US" dirty="0"/>
          </a:p>
          <a:p>
            <a:r>
              <a:rPr lang="en-US" dirty="0"/>
              <a:t>Enforces policy through instrumentation and run-time checks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54B45-6614-4413-B02B-0DF372523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“Guest VM”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9C5F71-1996-45C4-AE29-F2A0AE3B8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538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simulated full system</a:t>
            </a:r>
          </a:p>
          <a:p>
            <a:endParaRPr lang="en-US" dirty="0"/>
          </a:p>
          <a:p>
            <a:r>
              <a:rPr lang="en-US" dirty="0"/>
              <a:t>Managed by a hypervisor</a:t>
            </a:r>
          </a:p>
          <a:p>
            <a:endParaRPr lang="en-US" dirty="0"/>
          </a:p>
          <a:p>
            <a:r>
              <a:rPr lang="en-US" dirty="0"/>
              <a:t>Runs its own OS, apps independently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3ADBF-377F-464A-84D5-32B3227A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6ECF4-E23C-417E-B31C-84A57D26B3FE}"/>
              </a:ext>
            </a:extLst>
          </p:cNvPr>
          <p:cNvSpPr txBox="1"/>
          <p:nvPr/>
        </p:nvSpPr>
        <p:spPr>
          <a:xfrm>
            <a:off x="1354353" y="5264985"/>
            <a:ext cx="41286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→ Examples: CLR,</a:t>
            </a:r>
            <a:br>
              <a:rPr lang="en-US" sz="2600" b="1" dirty="0"/>
            </a:br>
            <a:r>
              <a:rPr lang="en-US" sz="2600" b="1" dirty="0"/>
              <a:t>Secure Virtual Architecture</a:t>
            </a:r>
            <a:br>
              <a:rPr lang="en-US" sz="2600" b="1" dirty="0"/>
            </a:br>
            <a:r>
              <a:rPr lang="en-US" sz="2200" dirty="0"/>
              <a:t>(Criswell </a:t>
            </a:r>
            <a:r>
              <a:rPr lang="en-US" sz="2200" i="1" dirty="0"/>
              <a:t>et al.</a:t>
            </a:r>
            <a:r>
              <a:rPr lang="en-US" sz="2200" dirty="0"/>
              <a:t>, SOSP ‘07)</a:t>
            </a:r>
            <a:endParaRPr lang="en-US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9B4A69-8871-44A2-8100-FB3E8035366B}"/>
              </a:ext>
            </a:extLst>
          </p:cNvPr>
          <p:cNvSpPr txBox="1"/>
          <p:nvPr/>
        </p:nvSpPr>
        <p:spPr>
          <a:xfrm>
            <a:off x="6546272" y="5267627"/>
            <a:ext cx="41286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→ VMX supports these</a:t>
            </a:r>
          </a:p>
        </p:txBody>
      </p:sp>
    </p:spTree>
    <p:extLst>
      <p:ext uri="{BB962C8B-B14F-4D97-AF65-F5344CB8AC3E}">
        <p14:creationId xmlns:p14="http://schemas.microsoft.com/office/powerpoint/2010/main" val="1565311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1398-3C79-4693-A9E7-073AC6056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078B5-C94D-4997-950A-AED5772DC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Extended Apparition prototype</a:t>
            </a:r>
          </a:p>
          <a:p>
            <a:pPr lvl="1"/>
            <a:r>
              <a:rPr lang="en-US" dirty="0"/>
              <a:t>FreeBSD 9.0 kernel ported to V-ISA</a:t>
            </a:r>
          </a:p>
          <a:p>
            <a:pPr lvl="1"/>
            <a:r>
              <a:rPr lang="en-US" dirty="0"/>
              <a:t>LLVM passes for SFI, CFI unmodified</a:t>
            </a:r>
          </a:p>
          <a:p>
            <a:endParaRPr lang="en-US" dirty="0"/>
          </a:p>
          <a:p>
            <a:r>
              <a:rPr lang="en-US" dirty="0" err="1"/>
              <a:t>LMBench</a:t>
            </a:r>
            <a:r>
              <a:rPr lang="en-US" dirty="0"/>
              <a:t> kernel latency benchmarks</a:t>
            </a:r>
          </a:p>
          <a:p>
            <a:pPr lvl="1"/>
            <a:r>
              <a:rPr lang="en-US" dirty="0"/>
              <a:t>Verify no new impact on host applications over Apparition</a:t>
            </a:r>
          </a:p>
          <a:p>
            <a:endParaRPr lang="en-US" dirty="0"/>
          </a:p>
          <a:p>
            <a:r>
              <a:rPr lang="en-US" dirty="0"/>
              <a:t>Hypervisor microbenchmarks</a:t>
            </a:r>
          </a:p>
          <a:p>
            <a:pPr lvl="1"/>
            <a:r>
              <a:rPr lang="en-US" dirty="0"/>
              <a:t>Overheads of virtual instructions over native VMX operations</a:t>
            </a:r>
          </a:p>
          <a:p>
            <a:pPr lvl="1"/>
            <a:r>
              <a:rPr lang="en-US" dirty="0"/>
              <a:t>Hypothesis: hypervisor latency dominated by other factors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CD429-2255-451F-8F0F-808701771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53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97299-CFDF-4BF4-A962-AD5A512DB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Host kernel benchmarks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78FD8-BE40-4C03-B51E-275EE870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AD894C-E3F6-4BC6-912B-7333557A6033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F5CD468-7310-4A99-AB1B-4B3DBF86E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5"/>
          <a:stretch/>
        </p:blipFill>
        <p:spPr>
          <a:xfrm>
            <a:off x="775346" y="1552618"/>
            <a:ext cx="7315200" cy="3793711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53B074-7597-4927-BEE4-2E3A1FDEA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344" y="5455614"/>
            <a:ext cx="5491203" cy="6905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8BED83A-FD82-4DD4-AD29-647DED16B902}"/>
              </a:ext>
            </a:extLst>
          </p:cNvPr>
          <p:cNvSpPr txBox="1"/>
          <p:nvPr/>
        </p:nvSpPr>
        <p:spPr>
          <a:xfrm>
            <a:off x="8425179" y="2202978"/>
            <a:ext cx="338997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Kernel execution only; lower overhead for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No new overheads over Apparition</a:t>
            </a:r>
          </a:p>
        </p:txBody>
      </p:sp>
    </p:spTree>
    <p:extLst>
      <p:ext uri="{BB962C8B-B14F-4D97-AF65-F5344CB8AC3E}">
        <p14:creationId xmlns:p14="http://schemas.microsoft.com/office/powerpoint/2010/main" val="297937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97299-CFDF-4BF4-A962-AD5A512DB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Host kernel benchmarks - outliers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78FD8-BE40-4C03-B51E-275EE870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AD894C-E3F6-4BC6-912B-7333557A6033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F5CD468-7310-4A99-AB1B-4B3DBF86E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4" r="-3681"/>
          <a:stretch/>
        </p:blipFill>
        <p:spPr>
          <a:xfrm>
            <a:off x="1798319" y="1533351"/>
            <a:ext cx="3904212" cy="4132143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53B074-7597-4927-BEE4-2E3A1FDEA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3" y="5658145"/>
            <a:ext cx="5491203" cy="690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FA7719-7336-4721-9F15-06D32D753A57}"/>
              </a:ext>
            </a:extLst>
          </p:cNvPr>
          <p:cNvSpPr txBox="1"/>
          <p:nvPr/>
        </p:nvSpPr>
        <p:spPr>
          <a:xfrm>
            <a:off x="6724811" y="2199038"/>
            <a:ext cx="46691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Only affect ghosting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No new overheads over Apparition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Due to side-channel protections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Pre-allocating ghost memory affects </a:t>
            </a:r>
            <a:r>
              <a:rPr lang="en-US" sz="2200" dirty="0">
                <a:latin typeface="Inconsolata" panose="00000509000000000000" pitchFamily="49" charset="0"/>
              </a:rPr>
              <a:t>fork()</a:t>
            </a: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Cache partitioning</a:t>
            </a:r>
          </a:p>
        </p:txBody>
      </p:sp>
    </p:spTree>
    <p:extLst>
      <p:ext uri="{BB962C8B-B14F-4D97-AF65-F5344CB8AC3E}">
        <p14:creationId xmlns:p14="http://schemas.microsoft.com/office/powerpoint/2010/main" val="2173552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97299-CFDF-4BF4-A962-AD5A512DB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Hypervisor microbenchmarks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78FD8-BE40-4C03-B51E-275EE870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AD894C-E3F6-4BC6-912B-7333557A6033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7B6AC127-7995-4AA8-B8C2-445B06273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32" y="1497314"/>
            <a:ext cx="8390313" cy="511971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1CAA318-5265-48F4-B40A-BB4B8426E8E7}"/>
              </a:ext>
            </a:extLst>
          </p:cNvPr>
          <p:cNvSpPr txBox="1"/>
          <p:nvPr/>
        </p:nvSpPr>
        <p:spPr>
          <a:xfrm>
            <a:off x="9129725" y="2459504"/>
            <a:ext cx="2358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Overheads should not noticeably affect hypervisor performance</a:t>
            </a:r>
          </a:p>
        </p:txBody>
      </p:sp>
    </p:spTree>
    <p:extLst>
      <p:ext uri="{BB962C8B-B14F-4D97-AF65-F5344CB8AC3E}">
        <p14:creationId xmlns:p14="http://schemas.microsoft.com/office/powerpoint/2010/main" val="304791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E874-456D-410B-8F3C-CC10534C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AC834-EF44-4A9B-AE3A-B186C5B8E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 full commodity hypervisor</a:t>
            </a:r>
          </a:p>
          <a:p>
            <a:pPr lvl="1"/>
            <a:r>
              <a:rPr lang="en-US" dirty="0"/>
              <a:t>FreeBSD’s </a:t>
            </a:r>
            <a:r>
              <a:rPr lang="en-US" dirty="0" err="1"/>
              <a:t>bhyve</a:t>
            </a:r>
            <a:endParaRPr lang="en-US" dirty="0"/>
          </a:p>
          <a:p>
            <a:pPr lvl="1"/>
            <a:r>
              <a:rPr lang="en-US" dirty="0"/>
              <a:t>VirtualBox</a:t>
            </a:r>
          </a:p>
          <a:p>
            <a:pPr lvl="1"/>
            <a:endParaRPr lang="en-US" dirty="0"/>
          </a:p>
          <a:p>
            <a:r>
              <a:rPr lang="en-US" dirty="0"/>
              <a:t>Protect guests from malicious hypervisor</a:t>
            </a:r>
          </a:p>
          <a:p>
            <a:pPr lvl="1"/>
            <a:r>
              <a:rPr lang="en-US" dirty="0"/>
              <a:t>Mitigate cloud compromise scenarios</a:t>
            </a:r>
          </a:p>
          <a:p>
            <a:pPr lvl="1"/>
            <a:r>
              <a:rPr lang="en-US" dirty="0"/>
              <a:t>VM exit handling, device virtualization pose challenges</a:t>
            </a:r>
          </a:p>
          <a:p>
            <a:pPr lvl="1"/>
            <a:endParaRPr lang="en-US" dirty="0"/>
          </a:p>
          <a:p>
            <a:r>
              <a:rPr lang="en-US" dirty="0"/>
              <a:t>Prevent exploitation of hardware bugs</a:t>
            </a:r>
          </a:p>
          <a:p>
            <a:pPr lvl="1"/>
            <a:r>
              <a:rPr lang="en-US" dirty="0"/>
              <a:t>Processor bugs in VMX implementations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E339D-194B-4F52-9228-CAEFAA361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27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8BD6-C025-4565-8E72-2E672F7B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FE46D-8380-428A-9B69-4DB991A77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0895" cy="4351338"/>
          </a:xfrm>
        </p:spPr>
        <p:txBody>
          <a:bodyPr/>
          <a:lstStyle/>
          <a:p>
            <a:r>
              <a:rPr lang="en-US" dirty="0"/>
              <a:t>Using VMX in existing Apparition system would compromise security</a:t>
            </a:r>
          </a:p>
          <a:p>
            <a:endParaRPr lang="en-US" dirty="0"/>
          </a:p>
          <a:p>
            <a:r>
              <a:rPr lang="en-US" dirty="0"/>
              <a:t>We extend V-ISA to expose VMX in a “clean” way</a:t>
            </a:r>
          </a:p>
          <a:p>
            <a:endParaRPr lang="en-US" dirty="0"/>
          </a:p>
          <a:p>
            <a:r>
              <a:rPr lang="en-US" dirty="0"/>
              <a:t>Minimal impact on hypervisor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ED2ED-7C51-4297-986F-5418FD26C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AD894C-E3F6-4BC6-912B-7333557A6033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128DB4-F439-4CD3-AE72-993A4CE8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810" y="2056720"/>
            <a:ext cx="3366480" cy="2744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916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78753-DA75-4658-85A6-17888DA70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Compiler-based VMs:</a:t>
            </a:r>
            <a:br>
              <a:rPr lang="en-US" dirty="0"/>
            </a:br>
            <a:r>
              <a:rPr lang="en-US" dirty="0"/>
              <a:t>Secure Virtual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5A3E2-4AB7-4FE1-AC8A-580D494572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Virtual ISA for secure low-level software</a:t>
            </a:r>
          </a:p>
          <a:p>
            <a:endParaRPr lang="en-US" dirty="0"/>
          </a:p>
          <a:p>
            <a:r>
              <a:rPr lang="en-US" dirty="0"/>
              <a:t>OS kernel in C/C++ compiles to extension of LLVM IR</a:t>
            </a:r>
          </a:p>
          <a:p>
            <a:endParaRPr lang="en-US" dirty="0"/>
          </a:p>
          <a:p>
            <a:r>
              <a:rPr lang="en-US" dirty="0"/>
              <a:t>Special virtual instructions replace kernel assembly code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08DD5-DAFC-4168-85A1-9748A2AD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3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B3C129-E171-4E19-B602-7B281DF94F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68387"/>
            <a:ext cx="5181600" cy="166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E1D8-1940-4E91-A7BF-C1F6199D2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applications from the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ABFFE-8CBB-4AB8-B499-376D3F9E4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22280" cy="201125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Compiler-based VM can enforce many policies</a:t>
            </a:r>
          </a:p>
          <a:p>
            <a:endParaRPr lang="en-US" dirty="0"/>
          </a:p>
          <a:p>
            <a:r>
              <a:rPr lang="en-US" i="1" dirty="0"/>
              <a:t>Virtual Ghost</a:t>
            </a:r>
            <a:r>
              <a:rPr lang="en-US" dirty="0"/>
              <a:t> lets user-space apps hide memory from kernel</a:t>
            </a:r>
            <a:br>
              <a:rPr lang="en-US" dirty="0"/>
            </a:br>
            <a:r>
              <a:rPr lang="en-US" sz="2200" dirty="0"/>
              <a:t>(Criswell </a:t>
            </a:r>
            <a:r>
              <a:rPr lang="en-US" sz="2200" i="1" dirty="0"/>
              <a:t>et al.</a:t>
            </a:r>
            <a:r>
              <a:rPr lang="en-US" sz="2200" dirty="0"/>
              <a:t>, ASPLOS ‘14)</a:t>
            </a:r>
            <a:endParaRPr lang="en-US" dirty="0"/>
          </a:p>
          <a:p>
            <a:endParaRPr lang="en-US" i="1" dirty="0"/>
          </a:p>
          <a:p>
            <a:r>
              <a:rPr lang="en-US" dirty="0"/>
              <a:t>Performance overhead only on kernel mode, not user mode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3AC97-0981-459E-9918-29CF0B13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AD894C-E3F6-4BC6-912B-7333557A603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B8142-6F6B-446B-857F-1DA5AAA73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09" y="1686703"/>
            <a:ext cx="1605145" cy="13086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AB5EAD-B0E1-41F6-BBAE-72F501D65C51}"/>
              </a:ext>
            </a:extLst>
          </p:cNvPr>
          <p:cNvSpPr txBox="1"/>
          <p:nvPr/>
        </p:nvSpPr>
        <p:spPr>
          <a:xfrm>
            <a:off x="8550428" y="3137060"/>
            <a:ext cx="3247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eue Haas Grotesk Text Pro" panose="020B0504020202020204" pitchFamily="34" charset="0"/>
              </a:rPr>
              <a:t>Virtual Ghost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E33C1F-3380-42E5-8316-B45D8573E865}"/>
              </a:ext>
            </a:extLst>
          </p:cNvPr>
          <p:cNvSpPr/>
          <p:nvPr/>
        </p:nvSpPr>
        <p:spPr>
          <a:xfrm>
            <a:off x="2632363" y="5161661"/>
            <a:ext cx="6583680" cy="1052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A92B6C-0D6F-4BF1-9208-10D64D521EFF}"/>
              </a:ext>
            </a:extLst>
          </p:cNvPr>
          <p:cNvSpPr txBox="1"/>
          <p:nvPr/>
        </p:nvSpPr>
        <p:spPr>
          <a:xfrm>
            <a:off x="2632363" y="5163046"/>
            <a:ext cx="2194560" cy="10515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User</a:t>
            </a:r>
          </a:p>
          <a:p>
            <a:pPr algn="ctr"/>
            <a:r>
              <a:rPr lang="en-US" sz="2800" dirty="0"/>
              <a:t>Memory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94AF98-0534-4539-B666-5441407AB25C}"/>
              </a:ext>
            </a:extLst>
          </p:cNvPr>
          <p:cNvSpPr txBox="1"/>
          <p:nvPr/>
        </p:nvSpPr>
        <p:spPr>
          <a:xfrm>
            <a:off x="7013382" y="5161661"/>
            <a:ext cx="2194560" cy="10515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Kernel</a:t>
            </a:r>
          </a:p>
          <a:p>
            <a:pPr algn="ctr"/>
            <a:r>
              <a:rPr lang="en-US" sz="2800" dirty="0"/>
              <a:t>Memory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6E150F-47AB-4CA9-A519-172875710D7A}"/>
              </a:ext>
            </a:extLst>
          </p:cNvPr>
          <p:cNvSpPr txBox="1"/>
          <p:nvPr/>
        </p:nvSpPr>
        <p:spPr>
          <a:xfrm>
            <a:off x="4964083" y="5205439"/>
            <a:ext cx="1920240" cy="9601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Ghost</a:t>
            </a:r>
          </a:p>
          <a:p>
            <a:pPr algn="ctr"/>
            <a:r>
              <a:rPr lang="en-US" sz="2800" dirty="0"/>
              <a:t>Memory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9C5124-DF23-4C7B-84BB-A891BC7CBEC1}"/>
              </a:ext>
            </a:extLst>
          </p:cNvPr>
          <p:cNvSpPr txBox="1"/>
          <p:nvPr/>
        </p:nvSpPr>
        <p:spPr>
          <a:xfrm>
            <a:off x="2471650" y="6213221"/>
            <a:ext cx="32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Inconsolata" panose="00000509000000000000" pitchFamily="49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7006F9-1EE1-489F-BF39-FCAE820C7549}"/>
              </a:ext>
            </a:extLst>
          </p:cNvPr>
          <p:cNvSpPr txBox="1"/>
          <p:nvPr/>
        </p:nvSpPr>
        <p:spPr>
          <a:xfrm>
            <a:off x="8865735" y="6213221"/>
            <a:ext cx="69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Inconsolata" panose="00000509000000000000" pitchFamily="49" charset="0"/>
              </a:rPr>
              <a:t>2</a:t>
            </a:r>
            <a:r>
              <a:rPr lang="en-US" b="1" baseline="30000" dirty="0">
                <a:latin typeface="Inconsolata" panose="00000509000000000000" pitchFamily="49" charset="0"/>
              </a:rPr>
              <a:t>64</a:t>
            </a:r>
            <a:r>
              <a:rPr lang="en-US" b="1" dirty="0">
                <a:latin typeface="Inconsolata" panose="00000509000000000000" pitchFamily="49" charset="0"/>
              </a:rPr>
              <a:t>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012F20-62AB-40DE-A8AE-7C5A67E6024B}"/>
              </a:ext>
            </a:extLst>
          </p:cNvPr>
          <p:cNvSpPr txBox="1"/>
          <p:nvPr/>
        </p:nvSpPr>
        <p:spPr>
          <a:xfrm>
            <a:off x="3805842" y="3909365"/>
            <a:ext cx="4236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Protected by</a:t>
            </a:r>
          </a:p>
          <a:p>
            <a:pPr algn="ctr"/>
            <a:r>
              <a:rPr lang="en-US" sz="2400" dirty="0"/>
              <a:t>Software Fault Isolation (SFI)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32899147-422A-4E30-97F0-29CDD0457FE1}"/>
              </a:ext>
            </a:extLst>
          </p:cNvPr>
          <p:cNvSpPr/>
          <p:nvPr/>
        </p:nvSpPr>
        <p:spPr>
          <a:xfrm>
            <a:off x="5796741" y="4795464"/>
            <a:ext cx="254924" cy="29371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0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D51F-AE0A-40DE-9C86-21F05793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Side-channel protections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8367C25-5B5D-4FB4-B9ED-07809FA7E5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9627" y="2199900"/>
            <a:ext cx="3954410" cy="2458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9FCF3-05B8-47C8-A02F-7D34E3937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3738" y="1825625"/>
            <a:ext cx="5412971" cy="4351338"/>
          </a:xfrm>
        </p:spPr>
        <p:txBody>
          <a:bodyPr/>
          <a:lstStyle/>
          <a:p>
            <a:r>
              <a:rPr lang="en-US" i="1" dirty="0"/>
              <a:t>Apparition</a:t>
            </a:r>
            <a:r>
              <a:rPr lang="en-US" dirty="0"/>
              <a:t> added side-channel protections to Virtual Ghost</a:t>
            </a:r>
            <a:br>
              <a:rPr lang="en-US" dirty="0"/>
            </a:br>
            <a:r>
              <a:rPr lang="en-US" sz="2200" dirty="0"/>
              <a:t>(Dong </a:t>
            </a:r>
            <a:r>
              <a:rPr lang="en-US" sz="2200" i="1" dirty="0"/>
              <a:t>et al.</a:t>
            </a:r>
            <a:r>
              <a:rPr lang="en-US" sz="2200" dirty="0"/>
              <a:t>, </a:t>
            </a:r>
            <a:r>
              <a:rPr lang="en-US" sz="2200" dirty="0" err="1"/>
              <a:t>Usenix</a:t>
            </a:r>
            <a:r>
              <a:rPr lang="en-US" sz="2200" dirty="0"/>
              <a:t> Security ‘18)</a:t>
            </a:r>
            <a:endParaRPr lang="en-US" dirty="0"/>
          </a:p>
          <a:p>
            <a:endParaRPr lang="en-US" i="1" dirty="0"/>
          </a:p>
          <a:p>
            <a:r>
              <a:rPr lang="en-US" dirty="0"/>
              <a:t>Prevents kernel, other apps from attacking ghost memory via:</a:t>
            </a:r>
          </a:p>
          <a:p>
            <a:pPr lvl="1"/>
            <a:r>
              <a:rPr lang="en-US" dirty="0"/>
              <a:t>Last-level-cache side channels</a:t>
            </a:r>
          </a:p>
          <a:p>
            <a:pPr lvl="1"/>
            <a:r>
              <a:rPr lang="en-US" dirty="0"/>
              <a:t>Page-fault side channels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8564D-A66E-422B-9A15-861235730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327F13-AEAE-4D7C-B6F7-CEB2AFE8FC25}"/>
              </a:ext>
            </a:extLst>
          </p:cNvPr>
          <p:cNvSpPr txBox="1"/>
          <p:nvPr/>
        </p:nvSpPr>
        <p:spPr>
          <a:xfrm>
            <a:off x="1513079" y="4793878"/>
            <a:ext cx="3247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eue Haas Grotesk Text Pro" panose="020B0504020202020204" pitchFamily="34" charset="0"/>
              </a:rPr>
              <a:t>Apparition</a:t>
            </a:r>
          </a:p>
        </p:txBody>
      </p:sp>
    </p:spTree>
    <p:extLst>
      <p:ext uri="{BB962C8B-B14F-4D97-AF65-F5344CB8AC3E}">
        <p14:creationId xmlns:p14="http://schemas.microsoft.com/office/powerpoint/2010/main" val="35596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A18C8-3DB8-40AC-8E44-BFDEE4A58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other</a:t>
            </a:r>
            <a:r>
              <a:rPr lang="en-US" dirty="0"/>
              <a:t> kind of VMs, in Apparition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04F68-8713-4EC7-8C28-0ADC0DBACF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Want to run hypervisors under Apparition</a:t>
            </a:r>
          </a:p>
          <a:p>
            <a:endParaRPr lang="en-US" dirty="0"/>
          </a:p>
          <a:p>
            <a:r>
              <a:rPr lang="en-US" dirty="0"/>
              <a:t>…but VMX isn’t part of the V-ISA</a:t>
            </a:r>
          </a:p>
          <a:p>
            <a:endParaRPr lang="en-US" dirty="0"/>
          </a:p>
          <a:p>
            <a:r>
              <a:rPr lang="en-US" dirty="0"/>
              <a:t>OK, so just extend the V-ISA. “How hard can it be?”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E8F25-4D40-4E93-BFE6-39AAA7D6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A6586-6719-48AC-9FE5-B7949C35A513}"/>
              </a:ext>
            </a:extLst>
          </p:cNvPr>
          <p:cNvSpPr/>
          <p:nvPr/>
        </p:nvSpPr>
        <p:spPr>
          <a:xfrm>
            <a:off x="7136477" y="4277144"/>
            <a:ext cx="3408218" cy="10972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Native ISA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■○●□ ■○●□ ■○●□ ■○●□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DFF77D-F741-4E04-BB33-F5DAF55DB8ED}"/>
              </a:ext>
            </a:extLst>
          </p:cNvPr>
          <p:cNvSpPr/>
          <p:nvPr/>
        </p:nvSpPr>
        <p:spPr>
          <a:xfrm>
            <a:off x="7136477" y="3179864"/>
            <a:ext cx="3408218" cy="10972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V-ISA</a:t>
            </a:r>
          </a:p>
          <a:p>
            <a:pPr algn="ctr"/>
            <a:endParaRPr lang="en-US" sz="400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■○●□	■○●□	■○●□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4C24A1-6C0D-44B2-A994-39DD6D12E0D8}"/>
              </a:ext>
            </a:extLst>
          </p:cNvPr>
          <p:cNvSpPr/>
          <p:nvPr/>
        </p:nvSpPr>
        <p:spPr>
          <a:xfrm>
            <a:off x="7620003" y="3820721"/>
            <a:ext cx="609600" cy="2826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2C43E9-CE23-48C8-B70B-D7241C2FDB45}"/>
              </a:ext>
            </a:extLst>
          </p:cNvPr>
          <p:cNvSpPr/>
          <p:nvPr/>
        </p:nvSpPr>
        <p:spPr>
          <a:xfrm>
            <a:off x="8535786" y="3820721"/>
            <a:ext cx="609600" cy="2826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D6AEB-4880-41B3-91F7-015778DC3FA9}"/>
              </a:ext>
            </a:extLst>
          </p:cNvPr>
          <p:cNvSpPr/>
          <p:nvPr/>
        </p:nvSpPr>
        <p:spPr>
          <a:xfrm>
            <a:off x="9451569" y="3820721"/>
            <a:ext cx="609600" cy="2826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2B6DD2-3A05-46A6-9C9A-0BFBF5B13BB2}"/>
              </a:ext>
            </a:extLst>
          </p:cNvPr>
          <p:cNvSpPr/>
          <p:nvPr/>
        </p:nvSpPr>
        <p:spPr>
          <a:xfrm>
            <a:off x="7136477" y="2082584"/>
            <a:ext cx="3408218" cy="1097280"/>
          </a:xfrm>
          <a:prstGeom prst="rect">
            <a:avLst/>
          </a:prstGeom>
          <a:solidFill>
            <a:srgbClr val="7BC4E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Software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4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/>
              <a:t>Introducing “Shade”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23" y="2811104"/>
            <a:ext cx="3366480" cy="274456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563" y="2682433"/>
            <a:ext cx="5797073" cy="3215749"/>
          </a:xfrm>
        </p:spPr>
        <p:txBody>
          <a:bodyPr>
            <a:normAutofit/>
          </a:bodyPr>
          <a:lstStyle/>
          <a:p>
            <a:r>
              <a:rPr lang="en-US" sz="2400" dirty="0"/>
              <a:t>Adds hardware virtualization support to Apparition</a:t>
            </a:r>
            <a:br>
              <a:rPr lang="en-US" sz="1800" i="1" dirty="0"/>
            </a:br>
            <a:endParaRPr lang="en-US" dirty="0"/>
          </a:p>
          <a:p>
            <a:r>
              <a:rPr lang="en-US" sz="2400" dirty="0"/>
              <a:t>Preserves protections for ghost memory on the host</a:t>
            </a:r>
          </a:p>
          <a:p>
            <a:endParaRPr lang="en-US" sz="2400" dirty="0"/>
          </a:p>
          <a:p>
            <a:r>
              <a:rPr lang="en-US" sz="2400" dirty="0"/>
              <a:t>Mitigates side-channel attacks by guests and compromised kernel/hypervisor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68BDC-7C02-48BC-AE28-F47476F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0903" y="621792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03C0DED-E8BD-40BF-87C1-11936DA6AFC0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95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D2E2F-476A-4570-9551-A4224A425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Shade architecture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ABC94A-7130-4639-8DEE-825D6A564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62" y="1736956"/>
            <a:ext cx="7065538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939E7-3DBF-44AC-B326-345B25E2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CA8992-D7AB-44FF-80A5-E21446DA5A85}"/>
              </a:ext>
            </a:extLst>
          </p:cNvPr>
          <p:cNvSpPr/>
          <p:nvPr/>
        </p:nvSpPr>
        <p:spPr>
          <a:xfrm>
            <a:off x="4959927" y="1906385"/>
            <a:ext cx="4644044" cy="24384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FE4AA7-26CD-4F44-A920-3A44DCBA4D26}"/>
              </a:ext>
            </a:extLst>
          </p:cNvPr>
          <p:cNvSpPr/>
          <p:nvPr/>
        </p:nvSpPr>
        <p:spPr>
          <a:xfrm>
            <a:off x="3009207" y="3796145"/>
            <a:ext cx="5314604" cy="13743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7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005BB-E65A-4DE7-B4DA-B06474426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challenges we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AA3C5-4A79-49B9-AD2D-3826EAB09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flow integrity across VM entry/exit</a:t>
            </a:r>
          </a:p>
          <a:p>
            <a:endParaRPr lang="en-US" dirty="0"/>
          </a:p>
          <a:p>
            <a:r>
              <a:rPr lang="en-US" dirty="0"/>
              <a:t>Hypervisor manages EPT but must not access ghost memory</a:t>
            </a:r>
          </a:p>
          <a:p>
            <a:endParaRPr lang="en-US" dirty="0"/>
          </a:p>
          <a:p>
            <a:r>
              <a:rPr lang="en-US" dirty="0"/>
              <a:t>Over-powered guest could allow OS/hypervisor to escape Shade</a:t>
            </a:r>
          </a:p>
          <a:p>
            <a:endParaRPr lang="en-US" dirty="0"/>
          </a:p>
          <a:p>
            <a:r>
              <a:rPr lang="en-US" dirty="0"/>
              <a:t>Side-channel mitigations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D2DEF-865E-4C2C-A6CE-DCA34CDD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94C-E3F6-4BC6-912B-7333557A60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63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849</Words>
  <Application>Microsoft Office PowerPoint</Application>
  <PresentationFormat>Widescreen</PresentationFormat>
  <Paragraphs>241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Franklin Gothic Book</vt:lpstr>
      <vt:lpstr>Franklin Gothic Medium</vt:lpstr>
      <vt:lpstr>Inconsolata</vt:lpstr>
      <vt:lpstr>Neue Haas Grotesk Text Pro</vt:lpstr>
      <vt:lpstr>Office Theme</vt:lpstr>
      <vt:lpstr>Secure Guest Virtual Machine Support in Apparition</vt:lpstr>
      <vt:lpstr>Two kinds of “VMs”</vt:lpstr>
      <vt:lpstr>Compiler-based VMs: Secure Virtual Architecture</vt:lpstr>
      <vt:lpstr>Protecting applications from the OS</vt:lpstr>
      <vt:lpstr>Side-channel protections</vt:lpstr>
      <vt:lpstr>The other kind of VMs, in Apparition</vt:lpstr>
      <vt:lpstr>Introducing “Shade”</vt:lpstr>
      <vt:lpstr>Shade architecture</vt:lpstr>
      <vt:lpstr>Key challenges we address</vt:lpstr>
      <vt:lpstr>Control flow integrity on VM entry/exit</vt:lpstr>
      <vt:lpstr>Control flow integrity on VM entry/exit</vt:lpstr>
      <vt:lpstr>Virtual instructions</vt:lpstr>
      <vt:lpstr>Protecting ghost memory</vt:lpstr>
      <vt:lpstr>Protecting ghost memory</vt:lpstr>
      <vt:lpstr>Virtual instructions for EPT</vt:lpstr>
      <vt:lpstr>Preventing over-powered guests</vt:lpstr>
      <vt:lpstr>Preventing over-powered guests</vt:lpstr>
      <vt:lpstr>Side-channel attacks</vt:lpstr>
      <vt:lpstr>Empirical evaluation</vt:lpstr>
      <vt:lpstr>Benchmarks</vt:lpstr>
      <vt:lpstr>Host kernel benchmarks</vt:lpstr>
      <vt:lpstr>Host kernel benchmarks - outliers</vt:lpstr>
      <vt:lpstr>Hypervisor microbenchmarks</vt:lpstr>
      <vt:lpstr>Future work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Guest Virtual Machine Support in Apparition</dc:title>
  <dc:creator>Ethan Johnson</dc:creator>
  <cp:lastModifiedBy>Ethan Johnson</cp:lastModifiedBy>
  <cp:revision>48</cp:revision>
  <dcterms:created xsi:type="dcterms:W3CDTF">2019-04-04T17:11:52Z</dcterms:created>
  <dcterms:modified xsi:type="dcterms:W3CDTF">2019-04-14T04:23:13Z</dcterms:modified>
</cp:coreProperties>
</file>