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8" r:id="rId2"/>
    <p:sldId id="424" r:id="rId3"/>
    <p:sldId id="457" r:id="rId4"/>
    <p:sldId id="452" r:id="rId5"/>
    <p:sldId id="460" r:id="rId6"/>
    <p:sldId id="461" r:id="rId7"/>
    <p:sldId id="450" r:id="rId8"/>
    <p:sldId id="479" r:id="rId9"/>
    <p:sldId id="480" r:id="rId10"/>
    <p:sldId id="462" r:id="rId11"/>
    <p:sldId id="481" r:id="rId12"/>
    <p:sldId id="482" r:id="rId13"/>
    <p:sldId id="463" r:id="rId14"/>
    <p:sldId id="469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49" r:id="rId24"/>
    <p:sldId id="478" r:id="rId25"/>
    <p:sldId id="491" r:id="rId26"/>
  </p:sldIdLst>
  <p:sldSz cx="9906000" cy="6858000" type="A4"/>
  <p:notesSz cx="7086600" cy="10210800"/>
  <p:embeddedFontLst>
    <p:embeddedFont>
      <p:font typeface="Abadi MT Condensed" pitchFamily="34" charset="0"/>
      <p:regular r:id="rId29"/>
    </p:embeddedFont>
    <p:embeddedFont>
      <p:font typeface="Abadi MT Condensed Light" pitchFamily="34" charset="0"/>
      <p:regular r:id="rId30"/>
    </p:embeddedFont>
    <p:embeddedFont>
      <p:font typeface="Book Antiqua" pitchFamily="18" charset="0"/>
      <p:regular r:id="rId31"/>
      <p:bold r:id="rId32"/>
      <p:italic r:id="rId33"/>
      <p:boldItalic r:id="rId34"/>
    </p:embeddedFont>
    <p:embeddedFont>
      <p:font typeface="ＭＳ Ｐゴシック" pitchFamily="34" charset="-128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badi MT Condensed Light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A515"/>
    <a:srgbClr val="2EE42A"/>
    <a:srgbClr val="339966"/>
    <a:srgbClr val="FC2812"/>
    <a:srgbClr val="618FFD"/>
    <a:srgbClr val="A2C1FE"/>
    <a:srgbClr val="B2B7EF"/>
    <a:srgbClr val="D8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982" autoAdjust="0"/>
    <p:restoredTop sz="92298" autoAdjust="0"/>
  </p:normalViewPr>
  <p:slideViewPr>
    <p:cSldViewPr snapToGrid="0">
      <p:cViewPr>
        <p:scale>
          <a:sx n="70" d="100"/>
          <a:sy n="70" d="100"/>
        </p:scale>
        <p:origin x="-1512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350"/>
            <a:ext cx="3070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t" anchorCtr="0" compatLnSpc="1">
            <a:prstTxWarp prst="textNoShape">
              <a:avLst/>
            </a:prstTxWarp>
          </a:bodyPr>
          <a:lstStyle>
            <a:lvl1pPr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6350"/>
            <a:ext cx="3070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t" anchorCtr="0" compatLnSpc="1">
            <a:prstTxWarp prst="textNoShape">
              <a:avLst/>
            </a:prstTxWarp>
          </a:bodyPr>
          <a:lstStyle>
            <a:lvl1pPr algn="r"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0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b" anchorCtr="0" compatLnSpc="1">
            <a:prstTxWarp prst="textNoShape">
              <a:avLst/>
            </a:prstTxWarp>
          </a:bodyPr>
          <a:lstStyle>
            <a:lvl1pPr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26613"/>
            <a:ext cx="3070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b" anchorCtr="0" compatLnSpc="1">
            <a:prstTxWarp prst="textNoShape">
              <a:avLst/>
            </a:prstTxWarp>
          </a:bodyPr>
          <a:lstStyle>
            <a:lvl1pPr algn="r"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fld id="{3467DD48-74DB-4292-803C-457BDE4F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81350" y="9731375"/>
            <a:ext cx="633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61" tIns="46104" rIns="90561" bIns="46104">
            <a:spAutoFit/>
          </a:bodyPr>
          <a:lstStyle/>
          <a:p>
            <a:pPr algn="ctr" defTabSz="901700">
              <a:lnSpc>
                <a:spcPct val="90000"/>
              </a:lnSpc>
            </a:pPr>
            <a:r>
              <a:rPr lang="en-US" sz="1200" b="0"/>
              <a:t>Page </a:t>
            </a:r>
            <a:fld id="{7307E7EB-2981-4A82-A516-855606DD0DE9}" type="slidenum">
              <a:rPr lang="en-US" sz="1200" b="0"/>
              <a:pPr algn="ctr" defTabSz="901700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46417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350"/>
            <a:ext cx="3070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t" anchorCtr="0" compatLnSpc="1">
            <a:prstTxWarp prst="textNoShape">
              <a:avLst/>
            </a:prstTxWarp>
          </a:bodyPr>
          <a:lstStyle>
            <a:lvl1pPr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6350"/>
            <a:ext cx="3070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t" anchorCtr="0" compatLnSpc="1">
            <a:prstTxWarp prst="textNoShape">
              <a:avLst/>
            </a:prstTxWarp>
          </a:bodyPr>
          <a:lstStyle>
            <a:lvl1pPr algn="r"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613"/>
            <a:ext cx="3070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b" anchorCtr="0" compatLnSpc="1">
            <a:prstTxWarp prst="textNoShape">
              <a:avLst/>
            </a:prstTxWarp>
          </a:bodyPr>
          <a:lstStyle>
            <a:lvl1pPr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26613"/>
            <a:ext cx="3070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9" tIns="0" rIns="19759" bIns="0" numCol="1" anchor="b" anchorCtr="0" compatLnSpc="1">
            <a:prstTxWarp prst="textNoShape">
              <a:avLst/>
            </a:prstTxWarp>
          </a:bodyPr>
          <a:lstStyle>
            <a:lvl1pPr algn="r" defTabSz="946672">
              <a:defRPr sz="1000" b="0" i="1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fld id="{45C961D5-394B-4101-87A9-5D32A30D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856163"/>
            <a:ext cx="52006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2" tIns="47752" rIns="95502" bIns="47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181350" y="9731375"/>
            <a:ext cx="633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61" tIns="46104" rIns="90561" bIns="46104">
            <a:spAutoFit/>
          </a:bodyPr>
          <a:lstStyle/>
          <a:p>
            <a:pPr algn="ctr" defTabSz="901700">
              <a:lnSpc>
                <a:spcPct val="90000"/>
              </a:lnSpc>
            </a:pPr>
            <a:r>
              <a:rPr lang="en-US" sz="1200" b="0"/>
              <a:t>Page </a:t>
            </a:r>
            <a:fld id="{7DAC08DF-3306-412E-827F-351AAAF1153D}" type="slidenum">
              <a:rPr lang="en-US" sz="1200" b="0"/>
              <a:pPr algn="ctr" defTabSz="901700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  <p:sp>
        <p:nvSpPr>
          <p:cNvPr id="32776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895350"/>
            <a:ext cx="5160963" cy="357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5711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badi MT Condensed Light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badi MT Condensed Light" pitchFamily="34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badi MT Condensed Light" pitchFamily="34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badi MT Condensed Light" pitchFamily="34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badi MT Condensed Ligh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 defTabSz="9461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 defTabSz="9461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 defTabSz="9461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 defTabSz="9461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558E44C6-37C4-4838-9BF0-43B64CD8575C}" type="slidenum">
              <a:rPr lang="en-US" b="0" smtClean="0"/>
              <a:pPr/>
              <a:t>1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Book Antiqua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5A17-B9AC-4E7F-B757-52836FCE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CC25-7269-4648-8708-D91AC7A78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239713"/>
            <a:ext cx="2130425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239713"/>
            <a:ext cx="6240463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B53F-187E-410B-929F-38D1D5C9F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0707-D768-4AA7-988B-1EFDCB18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EBC2-FFE8-4603-8264-153CCB39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0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2057400"/>
            <a:ext cx="3937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2057400"/>
            <a:ext cx="3938588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0881-8879-472E-A630-6026A0EFE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7D95-2255-4E0A-800E-514211E3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E0B7-A2FA-4EAA-9824-6A8EAD96C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C29E-7625-4914-A4C2-DA646DA8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C23F-355C-481B-90A5-A6C7C8FB1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77DB-F448-4440-85ED-3F958E70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701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fld id="{387F9A7A-54CA-4D18-9AAF-738A87B3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524000"/>
            <a:ext cx="86947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239713"/>
            <a:ext cx="84613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2057400"/>
            <a:ext cx="80279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badi MT Condensed Light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badi MT Condensed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6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600"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907629"/>
            <a:ext cx="8420100" cy="1692822"/>
          </a:xfrm>
        </p:spPr>
        <p:txBody>
          <a:bodyPr/>
          <a:lstStyle/>
          <a:p>
            <a:pPr algn="ctr"/>
            <a:r>
              <a:rPr lang="en-AU" sz="3600" dirty="0">
                <a:ea typeface="ＭＳ Ｐゴシック" pitchFamily="34" charset="-128"/>
              </a:rPr>
              <a:t>HOO 2012: </a:t>
            </a:r>
            <a:r>
              <a:rPr lang="en-AU" sz="3600" dirty="0" smtClean="0">
                <a:ea typeface="ＭＳ Ｐゴシック" pitchFamily="34" charset="-128"/>
              </a:rPr>
              <a:t/>
            </a:r>
            <a:br>
              <a:rPr lang="en-AU" sz="3600" dirty="0" smtClean="0">
                <a:ea typeface="ＭＳ Ｐゴシック" pitchFamily="34" charset="-128"/>
              </a:rPr>
            </a:br>
            <a:r>
              <a:rPr lang="en-AU" sz="3600" dirty="0" smtClean="0">
                <a:ea typeface="ＭＳ Ｐゴシック" pitchFamily="34" charset="-128"/>
              </a:rPr>
              <a:t>A </a:t>
            </a:r>
            <a:r>
              <a:rPr lang="en-AU" sz="3600" dirty="0">
                <a:ea typeface="ＭＳ Ｐゴシック" pitchFamily="34" charset="-128"/>
              </a:rPr>
              <a:t>Report on the Preposition and Determiner Error Correction Shared Task</a:t>
            </a:r>
            <a:endParaRPr lang="en-AU" sz="3600" dirty="0" smtClean="0"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3000" dirty="0" smtClean="0">
                <a:ea typeface="ＭＳ Ｐゴシック" pitchFamily="34" charset="-128"/>
              </a:rPr>
              <a:t>Robert </a:t>
            </a:r>
            <a:r>
              <a:rPr lang="en-AU" sz="3000" dirty="0">
                <a:ea typeface="ＭＳ Ｐゴシック" pitchFamily="34" charset="-128"/>
              </a:rPr>
              <a:t>Dale, Ilya Anisimoff and George Narroway</a:t>
            </a:r>
            <a:r>
              <a:rPr lang="en-AU" sz="3000" dirty="0" smtClean="0">
                <a:ea typeface="ＭＳ Ｐゴシック" pitchFamily="34" charset="-128"/>
              </a:rPr>
              <a:t/>
            </a:r>
            <a:br>
              <a:rPr lang="en-AU" sz="3000" dirty="0" smtClean="0">
                <a:ea typeface="ＭＳ Ｐゴシック" pitchFamily="34" charset="-128"/>
              </a:rPr>
            </a:br>
            <a:r>
              <a:rPr lang="en-AU" sz="3000" dirty="0" smtClean="0">
                <a:ea typeface="ＭＳ Ｐゴシック" pitchFamily="34" charset="-128"/>
              </a:rPr>
              <a:t>Centre for Language Technology</a:t>
            </a:r>
            <a:br>
              <a:rPr lang="en-AU" sz="3000" dirty="0" smtClean="0">
                <a:ea typeface="ＭＳ Ｐゴシック" pitchFamily="34" charset="-128"/>
              </a:rPr>
            </a:br>
            <a:r>
              <a:rPr lang="en-AU" sz="3000" dirty="0" smtClean="0">
                <a:ea typeface="ＭＳ Ｐゴシック" pitchFamily="34" charset="-128"/>
              </a:rPr>
              <a:t>Macquarie University</a:t>
            </a: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205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B19A37F3-91E3-497F-8975-F0CA1AE34DBD}" type="slidenum">
              <a:rPr lang="en-US" b="0" smtClean="0"/>
              <a:pPr/>
              <a:t>1</a:t>
            </a:fld>
            <a:endParaRPr lang="en-US" b="0" smtClean="0"/>
          </a:p>
        </p:txBody>
      </p:sp>
      <p:pic>
        <p:nvPicPr>
          <p:cNvPr id="6" name="Picture 4" descr="CLT_MU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06388"/>
            <a:ext cx="1978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Focussed only on preposition and article </a:t>
            </a:r>
            <a:r>
              <a:rPr lang="en-AU" dirty="0" smtClean="0"/>
              <a:t>errors</a:t>
            </a:r>
          </a:p>
          <a:p>
            <a:r>
              <a:rPr lang="en-AU" dirty="0" smtClean="0"/>
              <a:t>All other errors left uncorrected but not annotated</a:t>
            </a:r>
            <a:endParaRPr lang="en-AU" dirty="0" smtClean="0"/>
          </a:p>
          <a:p>
            <a:r>
              <a:rPr lang="en-AU" dirty="0" smtClean="0"/>
              <a:t>Training:</a:t>
            </a:r>
          </a:p>
          <a:p>
            <a:pPr lvl="1"/>
            <a:r>
              <a:rPr lang="en-AU" dirty="0" smtClean="0"/>
              <a:t>1000 exam scripts from the Cambridge Learner Corpus</a:t>
            </a:r>
          </a:p>
          <a:p>
            <a:pPr lvl="1"/>
            <a:r>
              <a:rPr lang="en-AU" dirty="0" smtClean="0"/>
              <a:t>375 words per script, one error every 44 words</a:t>
            </a:r>
          </a:p>
          <a:p>
            <a:r>
              <a:rPr lang="en-AU" dirty="0" smtClean="0"/>
              <a:t>Testing:</a:t>
            </a:r>
          </a:p>
          <a:p>
            <a:pPr lvl="1"/>
            <a:r>
              <a:rPr lang="en-AU" dirty="0" smtClean="0"/>
              <a:t>100 previously unseen exam scripts</a:t>
            </a:r>
          </a:p>
          <a:p>
            <a:pPr lvl="1"/>
            <a:r>
              <a:rPr lang="en-AU" dirty="0" smtClean="0"/>
              <a:t>180 words per script, one error every 40 words</a:t>
            </a:r>
          </a:p>
          <a:p>
            <a:pPr lvl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Error Type Breakdown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EE0B7-A2FA-4EAA-9824-6A8EAD96C9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2" y="2095500"/>
            <a:ext cx="4034823" cy="3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ea typeface="ＭＳ Ｐゴシック" pitchFamily="34" charset="-128"/>
              </a:rPr>
              <a:t>Background: The HOO 2011 Pilot Round</a:t>
            </a:r>
          </a:p>
          <a:p>
            <a:r>
              <a:rPr lang="en-AU" dirty="0">
                <a:ea typeface="ＭＳ Ｐゴシック" pitchFamily="34" charset="-128"/>
              </a:rPr>
              <a:t>The HOO 2012 Prepositions and Determiners Challenge</a:t>
            </a:r>
          </a:p>
          <a:p>
            <a:r>
              <a:rPr lang="en-AU" dirty="0">
                <a:ea typeface="ＭＳ Ｐゴシック" pitchFamily="34" charset="-128"/>
              </a:rPr>
              <a:t>Results</a:t>
            </a:r>
          </a:p>
          <a:p>
            <a:r>
              <a:rPr lang="en-AU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FB779E76-4DC0-42A8-AB8E-BB6B727C5901}" type="slidenum">
              <a:rPr lang="en-US" b="0" smtClean="0"/>
              <a:pPr/>
              <a:t>12</a:t>
            </a:fld>
            <a:endParaRPr lang="en-US" b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551793" y="2963946"/>
            <a:ext cx="7394028" cy="45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2057400"/>
            <a:ext cx="8027988" cy="457530"/>
          </a:xfrm>
        </p:spPr>
        <p:txBody>
          <a:bodyPr/>
          <a:lstStyle/>
          <a:p>
            <a:r>
              <a:rPr lang="en-AU" dirty="0" smtClean="0"/>
              <a:t>26 teams registered interest, 14 teams made final submissions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49" y="2676697"/>
            <a:ext cx="6981356" cy="34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Evaluation Metrics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Scope:</a:t>
            </a:r>
          </a:p>
          <a:p>
            <a:pPr lvl="1"/>
            <a:r>
              <a:rPr lang="en-AU" dirty="0" smtClean="0"/>
              <a:t>Preps, </a:t>
            </a:r>
            <a:r>
              <a:rPr lang="en-AU" dirty="0" err="1" smtClean="0"/>
              <a:t>Dets</a:t>
            </a:r>
            <a:r>
              <a:rPr lang="en-AU" dirty="0" smtClean="0"/>
              <a:t>, Both</a:t>
            </a:r>
          </a:p>
          <a:p>
            <a:r>
              <a:rPr lang="en-AU" dirty="0" smtClean="0"/>
              <a:t>Scores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Detection, Recognition, Correction</a:t>
            </a:r>
          </a:p>
          <a:p>
            <a:r>
              <a:rPr lang="en-AU" dirty="0" smtClean="0"/>
              <a:t>Measures: </a:t>
            </a:r>
          </a:p>
          <a:p>
            <a:pPr lvl="1"/>
            <a:r>
              <a:rPr lang="en-AU" dirty="0" smtClean="0"/>
              <a:t>Precision, Recall, F-Score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Annotation Errors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Teams submitted results (standoff annotations) on test data within one week of test data release</a:t>
            </a:r>
          </a:p>
          <a:p>
            <a:r>
              <a:rPr lang="en-AU" dirty="0" smtClean="0"/>
              <a:t>Teams invited to nominate corrections to the test data</a:t>
            </a:r>
          </a:p>
          <a:p>
            <a:r>
              <a:rPr lang="en-AU" dirty="0" smtClean="0"/>
              <a:t>Change requests assessed and implemented in the gold standard</a:t>
            </a:r>
          </a:p>
          <a:p>
            <a:r>
              <a:rPr lang="en-AU" dirty="0" smtClean="0"/>
              <a:t>Initially submitted results rescored against revised gold standard </a:t>
            </a:r>
          </a:p>
          <a:p>
            <a:r>
              <a:rPr lang="en-AU" dirty="0" smtClean="0"/>
              <a:t>Results shown here are </a:t>
            </a:r>
            <a:r>
              <a:rPr lang="en-AU" u="sng" dirty="0" smtClean="0"/>
              <a:t>before</a:t>
            </a:r>
            <a:r>
              <a:rPr lang="en-AU" dirty="0" smtClean="0"/>
              <a:t> revisions: see paper for numbers </a:t>
            </a:r>
            <a:r>
              <a:rPr lang="en-AU" u="sng" dirty="0" smtClean="0"/>
              <a:t>after</a:t>
            </a:r>
            <a:r>
              <a:rPr lang="en-AU" dirty="0" smtClean="0"/>
              <a:t> revisions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9442"/>
          <a:stretch/>
        </p:blipFill>
        <p:spPr bwMode="auto">
          <a:xfrm>
            <a:off x="369020" y="1827425"/>
            <a:ext cx="916305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Prepositions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EE0B7-A2FA-4EAA-9824-6A8EAD96C9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06138" y="3775648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17576" y="378326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3258" y="468112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62213" y="3100421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060276" y="423191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382117" y="2427925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703832" y="378326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198357" y="4679382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38687" y="3100421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Determiners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EE0B7-A2FA-4EAA-9824-6A8EAD96C9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7" y="1902779"/>
            <a:ext cx="8829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353540" y="379714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33859" y="243601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32044" y="379714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76795" y="2433373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35390" y="379714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54526" y="379714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15093" y="324582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583595" y="4683930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15170" y="3793758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93697" y="4694563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Prepositions and Determiners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EE0B7-A2FA-4EAA-9824-6A8EAD96C9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" y="1892440"/>
            <a:ext cx="90392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67865" y="2419938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93062" y="4227472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768580" y="378569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20803" y="377506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10581" y="377506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39934" y="467403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083391" y="467403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98928" y="4674039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82786" y="3096136"/>
            <a:ext cx="573206" cy="2320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Approaches Taken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1797269"/>
            <a:ext cx="8027988" cy="4432081"/>
          </a:xfrm>
        </p:spPr>
        <p:txBody>
          <a:bodyPr/>
          <a:lstStyle/>
          <a:p>
            <a:r>
              <a:rPr lang="en-AU" dirty="0" smtClean="0"/>
              <a:t>Maximum Entropy classifier [ET, KU, LE, NA, TH]</a:t>
            </a:r>
          </a:p>
          <a:p>
            <a:r>
              <a:rPr lang="en-AU" dirty="0" smtClean="0"/>
              <a:t>Naïve Bayes classifier [CU, TC, UI]</a:t>
            </a:r>
          </a:p>
          <a:p>
            <a:r>
              <a:rPr lang="en-AU" dirty="0" smtClean="0"/>
              <a:t>N-gram LM [ET, JU, VT]</a:t>
            </a:r>
          </a:p>
          <a:p>
            <a:r>
              <a:rPr lang="en-AU" dirty="0" smtClean="0"/>
              <a:t>Rule-based component [ET, JU, LE]</a:t>
            </a:r>
          </a:p>
          <a:p>
            <a:r>
              <a:rPr lang="en-AU" dirty="0" smtClean="0"/>
              <a:t>Decision-tree classifier [UT, VA]</a:t>
            </a:r>
          </a:p>
          <a:p>
            <a:r>
              <a:rPr lang="en-AU" dirty="0" smtClean="0"/>
              <a:t>Average Perceptron classifier [UI]</a:t>
            </a:r>
          </a:p>
          <a:p>
            <a:r>
              <a:rPr lang="en-AU" dirty="0" smtClean="0"/>
              <a:t>Confidence-weighted linear classifiers [NU]</a:t>
            </a:r>
          </a:p>
          <a:p>
            <a:r>
              <a:rPr lang="en-AU" dirty="0" smtClean="0"/>
              <a:t>CRF tagger [TH]</a:t>
            </a:r>
          </a:p>
          <a:p>
            <a:r>
              <a:rPr lang="en-AU" dirty="0" smtClean="0"/>
              <a:t>SVM classifier [UD]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a typeface="ＭＳ Ｐゴシック" pitchFamily="34" charset="-128"/>
              </a:rPr>
              <a:t>Background: The </a:t>
            </a:r>
            <a:r>
              <a:rPr lang="en-AU" dirty="0">
                <a:ea typeface="ＭＳ Ｐゴシック" pitchFamily="34" charset="-128"/>
              </a:rPr>
              <a:t>HOO 2011 Pilot </a:t>
            </a:r>
            <a:r>
              <a:rPr lang="en-AU" dirty="0" smtClean="0">
                <a:ea typeface="ＭＳ Ｐゴシック" pitchFamily="34" charset="-128"/>
              </a:rPr>
              <a:t>Round</a:t>
            </a:r>
          </a:p>
          <a:p>
            <a:r>
              <a:rPr lang="en-AU" dirty="0" smtClean="0">
                <a:ea typeface="ＭＳ Ｐゴシック" pitchFamily="34" charset="-128"/>
              </a:rPr>
              <a:t>The HOO 2012 Prepositions and Determiners Challenge</a:t>
            </a:r>
          </a:p>
          <a:p>
            <a:r>
              <a:rPr lang="en-AU" dirty="0" smtClean="0">
                <a:ea typeface="ＭＳ Ｐゴシック" pitchFamily="34" charset="-128"/>
              </a:rPr>
              <a:t>Results</a:t>
            </a:r>
          </a:p>
          <a:p>
            <a:r>
              <a:rPr lang="en-AU" dirty="0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FB779E76-4DC0-42A8-AB8E-BB6B727C5901}" type="slidenum">
              <a:rPr lang="en-US" b="0" smtClean="0"/>
              <a:pPr/>
              <a:t>2</a:t>
            </a:fld>
            <a:endParaRPr lang="en-US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551793" y="2017986"/>
            <a:ext cx="7394028" cy="45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Used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1860331"/>
            <a:ext cx="8027988" cy="4369019"/>
          </a:xfrm>
        </p:spPr>
        <p:txBody>
          <a:bodyPr/>
          <a:lstStyle/>
          <a:p>
            <a:r>
              <a:rPr lang="en-AU" dirty="0" smtClean="0"/>
              <a:t>FCE data as provided [CU, KU, LE, NA, TC, UI, UT, VT]</a:t>
            </a:r>
          </a:p>
          <a:p>
            <a:r>
              <a:rPr lang="en-AU" dirty="0" smtClean="0"/>
              <a:t>Google 1T [ET, UD, UI, UT, VA]</a:t>
            </a:r>
          </a:p>
          <a:p>
            <a:r>
              <a:rPr lang="en-AU" dirty="0" smtClean="0"/>
              <a:t>BNC [LE, UT, TH]</a:t>
            </a:r>
          </a:p>
          <a:p>
            <a:r>
              <a:rPr lang="en-AU" dirty="0" smtClean="0"/>
              <a:t>FCE </a:t>
            </a:r>
            <a:r>
              <a:rPr lang="en-AU" dirty="0"/>
              <a:t>data </a:t>
            </a:r>
            <a:r>
              <a:rPr lang="en-AU" dirty="0" smtClean="0"/>
              <a:t>corrected [LE, NU]</a:t>
            </a:r>
          </a:p>
          <a:p>
            <a:r>
              <a:rPr lang="en-AU" dirty="0" smtClean="0"/>
              <a:t>Google Books n-gram corpus [TC]</a:t>
            </a:r>
          </a:p>
          <a:p>
            <a:r>
              <a:rPr lang="en-AU" dirty="0" smtClean="0"/>
              <a:t>Reuters [LE]</a:t>
            </a:r>
          </a:p>
          <a:p>
            <a:r>
              <a:rPr lang="en-AU" dirty="0" smtClean="0"/>
              <a:t>Complete FCE dataset* [CU]</a:t>
            </a:r>
          </a:p>
          <a:p>
            <a:r>
              <a:rPr lang="en-AU" dirty="0" smtClean="0"/>
              <a:t>San </a:t>
            </a:r>
            <a:r>
              <a:rPr lang="en-AU" dirty="0"/>
              <a:t>Jose Mercury News </a:t>
            </a:r>
            <a:r>
              <a:rPr lang="en-AU" dirty="0" smtClean="0"/>
              <a:t>and </a:t>
            </a:r>
            <a:r>
              <a:rPr lang="en-AU" dirty="0" err="1" smtClean="0"/>
              <a:t>MetaMetrics</a:t>
            </a:r>
            <a:r>
              <a:rPr lang="en-AU" dirty="0" smtClean="0"/>
              <a:t> </a:t>
            </a:r>
            <a:r>
              <a:rPr lang="en-AU" dirty="0" err="1" smtClean="0"/>
              <a:t>Lexile</a:t>
            </a:r>
            <a:r>
              <a:rPr lang="en-AU" dirty="0" smtClean="0"/>
              <a:t> corpora* [ET]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1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Features Used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/>
              <a:t>Lexical items [ET, </a:t>
            </a:r>
            <a:r>
              <a:rPr lang="en-AU" sz="2400" dirty="0" smtClean="0"/>
              <a:t>KU, LE, </a:t>
            </a:r>
            <a:r>
              <a:rPr lang="en-AU" sz="2400" dirty="0"/>
              <a:t>NU, UI, </a:t>
            </a:r>
            <a:r>
              <a:rPr lang="en-AU" sz="2400" dirty="0" smtClean="0"/>
              <a:t>UT, TC, TH, VA]</a:t>
            </a:r>
            <a:endParaRPr lang="en-AU" sz="2400" dirty="0"/>
          </a:p>
          <a:p>
            <a:r>
              <a:rPr lang="en-AU" sz="2400" dirty="0"/>
              <a:t>POS tags [ET, </a:t>
            </a:r>
            <a:r>
              <a:rPr lang="en-AU" sz="2400" dirty="0" smtClean="0"/>
              <a:t>KU, LE, </a:t>
            </a:r>
            <a:r>
              <a:rPr lang="en-AU" sz="2400" dirty="0"/>
              <a:t>NU, </a:t>
            </a:r>
            <a:r>
              <a:rPr lang="en-AU" sz="2400" dirty="0" smtClean="0"/>
              <a:t>UD, UI</a:t>
            </a:r>
            <a:r>
              <a:rPr lang="en-AU" sz="2400" dirty="0"/>
              <a:t>, </a:t>
            </a:r>
            <a:r>
              <a:rPr lang="en-AU" sz="2400" dirty="0" smtClean="0"/>
              <a:t>UT, TC, TH]</a:t>
            </a:r>
            <a:endParaRPr lang="en-AU" sz="2400" dirty="0"/>
          </a:p>
          <a:p>
            <a:r>
              <a:rPr lang="en-AU" sz="2400" dirty="0" smtClean="0"/>
              <a:t>Phrase-chunk based features </a:t>
            </a:r>
            <a:r>
              <a:rPr lang="en-AU" sz="2400" dirty="0"/>
              <a:t>[ET, </a:t>
            </a:r>
            <a:r>
              <a:rPr lang="en-AU" sz="2400" dirty="0" smtClean="0"/>
              <a:t>KU, LE, </a:t>
            </a:r>
            <a:r>
              <a:rPr lang="en-AU" sz="2400" dirty="0"/>
              <a:t>NU, </a:t>
            </a:r>
            <a:r>
              <a:rPr lang="en-AU" sz="2400" dirty="0" smtClean="0"/>
              <a:t>UD, UI</a:t>
            </a:r>
            <a:r>
              <a:rPr lang="en-AU" sz="2400" dirty="0"/>
              <a:t>, </a:t>
            </a:r>
            <a:r>
              <a:rPr lang="en-AU" sz="2400" dirty="0" smtClean="0"/>
              <a:t>UT, TH]</a:t>
            </a:r>
            <a:endParaRPr lang="en-AU" sz="2400" dirty="0"/>
          </a:p>
          <a:p>
            <a:r>
              <a:rPr lang="en-AU" sz="2400" dirty="0"/>
              <a:t>Parse-based features [CU, KU, NA]</a:t>
            </a:r>
          </a:p>
          <a:p>
            <a:r>
              <a:rPr lang="en-AU" sz="2400" dirty="0"/>
              <a:t>Web counts [UD, NU</a:t>
            </a:r>
            <a:r>
              <a:rPr lang="en-AU" sz="2400" dirty="0" smtClean="0"/>
              <a:t>]</a:t>
            </a:r>
            <a:endParaRPr lang="en-AU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2400" dirty="0" smtClean="0"/>
              <a:t>Original </a:t>
            </a:r>
            <a:r>
              <a:rPr lang="en-AU" sz="2400" dirty="0"/>
              <a:t>article [UI]</a:t>
            </a:r>
          </a:p>
          <a:p>
            <a:r>
              <a:rPr lang="en-AU" sz="2400" dirty="0" smtClean="0"/>
              <a:t>Word </a:t>
            </a:r>
            <a:r>
              <a:rPr lang="en-AU" sz="2400" dirty="0"/>
              <a:t>clusters [UT]</a:t>
            </a:r>
          </a:p>
          <a:p>
            <a:r>
              <a:rPr lang="en-AU" sz="2400" dirty="0"/>
              <a:t>Noun countability [UT</a:t>
            </a:r>
            <a:r>
              <a:rPr lang="en-AU" sz="2400" dirty="0" smtClean="0"/>
              <a:t>]</a:t>
            </a:r>
          </a:p>
          <a:p>
            <a:r>
              <a:rPr lang="en-AU" sz="2400" dirty="0"/>
              <a:t>Dependency n-gram counts [NU</a:t>
            </a:r>
            <a:r>
              <a:rPr lang="en-AU" sz="2400" dirty="0" smtClean="0"/>
              <a:t>]</a:t>
            </a:r>
          </a:p>
          <a:p>
            <a:r>
              <a:rPr lang="en-AU" sz="2400" dirty="0" smtClean="0"/>
              <a:t>Learner’s L1 [KU]</a:t>
            </a:r>
          </a:p>
          <a:p>
            <a:r>
              <a:rPr lang="en-AU" sz="2400" dirty="0" err="1" smtClean="0"/>
              <a:t>Length+ending</a:t>
            </a:r>
            <a:r>
              <a:rPr lang="en-AU" sz="2400" dirty="0" smtClean="0"/>
              <a:t> encoding [VT]</a:t>
            </a:r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ea typeface="ＭＳ Ｐゴシック" pitchFamily="34" charset="-128"/>
              </a:rPr>
              <a:t>Background: The HOO 2011 Pilot Round</a:t>
            </a:r>
          </a:p>
          <a:p>
            <a:r>
              <a:rPr lang="en-AU" dirty="0">
                <a:ea typeface="ＭＳ Ｐゴシック" pitchFamily="34" charset="-128"/>
              </a:rPr>
              <a:t>The HOO 2012 Prepositions and Determiners Challenge</a:t>
            </a:r>
          </a:p>
          <a:p>
            <a:r>
              <a:rPr lang="en-AU" dirty="0">
                <a:ea typeface="ＭＳ Ｐゴシック" pitchFamily="34" charset="-128"/>
              </a:rPr>
              <a:t>Results</a:t>
            </a:r>
          </a:p>
          <a:p>
            <a:r>
              <a:rPr lang="en-AU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FB779E76-4DC0-42A8-AB8E-BB6B727C5901}" type="slidenum">
              <a:rPr lang="en-US" b="0" smtClean="0"/>
              <a:pPr/>
              <a:t>22</a:t>
            </a:fld>
            <a:endParaRPr lang="en-US" b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551793" y="3436926"/>
            <a:ext cx="7394028" cy="45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Outcomes</a:t>
            </a:r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high-participation shared task with an emphasis on public data sets and </a:t>
            </a:r>
            <a:r>
              <a:rPr lang="en-US" dirty="0" err="1" smtClean="0">
                <a:ea typeface="ＭＳ Ｐゴシック" pitchFamily="34" charset="-128"/>
              </a:rPr>
              <a:t>replicability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set of freely-available flexible tools for evaluating a wide range of text-level error correction tasks</a:t>
            </a:r>
          </a:p>
          <a:p>
            <a:r>
              <a:rPr lang="en-US" dirty="0" smtClean="0">
                <a:ea typeface="ＭＳ Ｐゴシック" pitchFamily="34" charset="-128"/>
              </a:rPr>
              <a:t>A benchmarking dataset</a:t>
            </a:r>
          </a:p>
          <a:p>
            <a:r>
              <a:rPr lang="en-US" dirty="0" smtClean="0">
                <a:ea typeface="ＭＳ Ｐゴシック" pitchFamily="34" charset="-128"/>
              </a:rPr>
              <a:t>See www.correcttext.org to get the tools and the existing data sets</a:t>
            </a:r>
          </a:p>
          <a:p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01045969-E71F-4407-973A-654D792EEA9C}" type="slidenum">
              <a:rPr lang="en-US" b="0" smtClean="0"/>
              <a:pPr/>
              <a:t>23</a:t>
            </a:fld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Hard to get data, expensive to construct</a:t>
            </a:r>
          </a:p>
          <a:p>
            <a:r>
              <a:rPr lang="en-AU" dirty="0" smtClean="0"/>
              <a:t>Annotation errors and disagreements</a:t>
            </a:r>
          </a:p>
          <a:p>
            <a:r>
              <a:rPr lang="en-AU" dirty="0" smtClean="0"/>
              <a:t>Is it valid to look  at one or two error types in isolation?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Thank you </a:t>
            </a:r>
            <a:r>
              <a:rPr lang="en-AU" dirty="0" smtClean="0"/>
              <a:t>to:</a:t>
            </a:r>
          </a:p>
          <a:p>
            <a:r>
              <a:rPr lang="en-AU" dirty="0" smtClean="0"/>
              <a:t>Cambridge </a:t>
            </a:r>
            <a:r>
              <a:rPr lang="en-AU" dirty="0"/>
              <a:t>University </a:t>
            </a:r>
            <a:r>
              <a:rPr lang="en-AU" dirty="0" smtClean="0"/>
              <a:t>Press</a:t>
            </a:r>
          </a:p>
          <a:p>
            <a:r>
              <a:rPr lang="en-AU" dirty="0" smtClean="0"/>
              <a:t>the </a:t>
            </a:r>
            <a:r>
              <a:rPr lang="en-AU" dirty="0"/>
              <a:t>BEA organisers, and </a:t>
            </a:r>
            <a:endParaRPr lang="en-AU" dirty="0" smtClean="0"/>
          </a:p>
          <a:p>
            <a:r>
              <a:rPr lang="en-AU" dirty="0" smtClean="0"/>
              <a:t>all </a:t>
            </a:r>
            <a:r>
              <a:rPr lang="en-AU" dirty="0"/>
              <a:t>the </a:t>
            </a:r>
            <a:r>
              <a:rPr lang="en-AU" dirty="0" smtClean="0"/>
              <a:t>participants for taking part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4A5A17-B9AC-4E7F-B757-52836FCEFE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HOO?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‘Helping Our Own’</a:t>
            </a:r>
          </a:p>
          <a:p>
            <a:pPr lvl="1"/>
            <a:r>
              <a:rPr lang="en-AU" dirty="0" smtClean="0"/>
              <a:t>We want to use NLP technology to help people write better NLP papers</a:t>
            </a:r>
          </a:p>
          <a:p>
            <a:r>
              <a:rPr lang="en-AU" dirty="0" smtClean="0"/>
              <a:t>Initially targeting </a:t>
            </a:r>
          </a:p>
          <a:p>
            <a:pPr lvl="1"/>
            <a:r>
              <a:rPr lang="en-AU" dirty="0" smtClean="0"/>
              <a:t>non-native speakers</a:t>
            </a:r>
          </a:p>
          <a:p>
            <a:pPr lvl="1"/>
            <a:r>
              <a:rPr lang="en-AU" dirty="0" smtClean="0"/>
              <a:t>‘superficial’ errors – grammar, style, punctuation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60707-D768-4AA7-988B-1EFDCB1806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HOO 2011 Pilot Round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~1k word extracts from ACL papers authored by non-native speakers</a:t>
            </a:r>
          </a:p>
          <a:p>
            <a:r>
              <a:rPr lang="en-AU" dirty="0" smtClean="0"/>
              <a:t>Texts marked up with an XML variant of the Cambridge Learner Corpus </a:t>
            </a:r>
            <a:r>
              <a:rPr lang="en-AU" dirty="0" err="1" smtClean="0"/>
              <a:t>tagset</a:t>
            </a:r>
            <a:endParaRPr lang="en-AU" dirty="0" smtClean="0"/>
          </a:p>
          <a:p>
            <a:r>
              <a:rPr lang="en-AU" dirty="0" smtClean="0"/>
              <a:t>Development data: 19 extracts</a:t>
            </a:r>
          </a:p>
          <a:p>
            <a:pPr lvl="1"/>
            <a:r>
              <a:rPr lang="en-AU" dirty="0" smtClean="0"/>
              <a:t>Annotated by two professional copy editors</a:t>
            </a:r>
          </a:p>
          <a:p>
            <a:r>
              <a:rPr lang="en-AU" dirty="0" smtClean="0"/>
              <a:t>Test data: 19 extracts from same documents</a:t>
            </a:r>
          </a:p>
          <a:p>
            <a:pPr lvl="1"/>
            <a:r>
              <a:rPr lang="en-AU" dirty="0" smtClean="0"/>
              <a:t>Annotated by one editor and checked by one organiser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60707-D768-4AA7-988B-1EFDCB1806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HOO 2011:  Errors by Type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EE0B7-A2FA-4EAA-9824-6A8EAD96C9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31625"/>
            <a:ext cx="3744416" cy="44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HOO 2011: Participation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Google Groups discussion list with 40+ members</a:t>
            </a:r>
          </a:p>
          <a:p>
            <a:r>
              <a:rPr lang="en-AU" dirty="0" smtClean="0"/>
              <a:t>6 teams participated in the pilot round </a:t>
            </a:r>
          </a:p>
          <a:p>
            <a:r>
              <a:rPr lang="en-AU" dirty="0" smtClean="0"/>
              <a:t>Results presented at European NLG Workshop 2011</a:t>
            </a:r>
          </a:p>
          <a:p>
            <a:r>
              <a:rPr lang="en-AU" dirty="0" smtClean="0"/>
              <a:t>See Dale and Kilgarriff [2010, 2011] for details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60707-D768-4AA7-988B-1EFDCB1806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ea typeface="ＭＳ Ｐゴシック" pitchFamily="34" charset="-128"/>
              </a:rPr>
              <a:t>Background: The HOO 2011 Pilot Round</a:t>
            </a:r>
          </a:p>
          <a:p>
            <a:r>
              <a:rPr lang="en-AU" dirty="0">
                <a:ea typeface="ＭＳ Ｐゴシック" pitchFamily="34" charset="-128"/>
              </a:rPr>
              <a:t>The HOO 2012 Prepositions and Determiners Challenge</a:t>
            </a:r>
          </a:p>
          <a:p>
            <a:r>
              <a:rPr lang="en-AU" dirty="0">
                <a:ea typeface="ＭＳ Ｐゴシック" pitchFamily="34" charset="-128"/>
              </a:rPr>
              <a:t>Results</a:t>
            </a:r>
          </a:p>
          <a:p>
            <a:r>
              <a:rPr lang="en-AU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r>
              <a:rPr lang="en-US" b="0" smtClean="0"/>
              <a:t>BEA 2012-06-07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badi MT Condensed Light" pitchFamily="34" charset="0"/>
                <a:ea typeface="ＭＳ Ｐゴシック" pitchFamily="34" charset="-128"/>
              </a:defRPr>
            </a:lvl9pPr>
          </a:lstStyle>
          <a:p>
            <a:fld id="{FB779E76-4DC0-42A8-AB8E-BB6B727C5901}" type="slidenum">
              <a:rPr lang="en-US" b="0" smtClean="0"/>
              <a:pPr/>
              <a:t>7</a:t>
            </a:fld>
            <a:endParaRPr lang="en-US" b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551793" y="2506732"/>
            <a:ext cx="7394028" cy="45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Preposition Errors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50A993-D207-44E9-96F1-135CFF024C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3229" y="2772227"/>
          <a:ext cx="8175172" cy="150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286"/>
                <a:gridCol w="2980317"/>
                <a:gridCol w="2999569"/>
              </a:tblGrid>
              <a:tr h="332812">
                <a:tc>
                  <a:txBody>
                    <a:bodyPr/>
                    <a:lstStyle/>
                    <a:p>
                      <a:r>
                        <a:rPr lang="en-AU" dirty="0" smtClean="0"/>
                        <a:t>Error 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Original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Correction</a:t>
                      </a:r>
                      <a:endParaRPr lang="en-AU" dirty="0"/>
                    </a:p>
                  </a:txBody>
                  <a:tcPr/>
                </a:tc>
              </a:tr>
              <a:tr h="332812">
                <a:tc>
                  <a:txBody>
                    <a:bodyPr/>
                    <a:lstStyle/>
                    <a:p>
                      <a:r>
                        <a:rPr lang="en-AU" dirty="0" smtClean="0"/>
                        <a:t>I</a:t>
                      </a:r>
                      <a:r>
                        <a:rPr lang="en-AU" baseline="0" dirty="0" smtClean="0"/>
                        <a:t>ncorrect Preposition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could only travel </a:t>
                      </a:r>
                      <a:r>
                        <a:rPr lang="en-AU" u="sng" dirty="0" smtClean="0"/>
                        <a:t>on</a:t>
                      </a:r>
                      <a:r>
                        <a:rPr lang="en-AU" dirty="0" smtClean="0"/>
                        <a:t> July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could only travel </a:t>
                      </a:r>
                      <a:r>
                        <a:rPr lang="en-AU" i="0" u="sng" dirty="0" smtClean="0"/>
                        <a:t>in</a:t>
                      </a:r>
                      <a:r>
                        <a:rPr lang="en-AU" dirty="0" smtClean="0"/>
                        <a:t> July</a:t>
                      </a:r>
                      <a:endParaRPr lang="en-AU" dirty="0"/>
                    </a:p>
                  </a:txBody>
                  <a:tcPr/>
                </a:tc>
              </a:tr>
              <a:tr h="332812">
                <a:tc>
                  <a:txBody>
                    <a:bodyPr/>
                    <a:lstStyle/>
                    <a:p>
                      <a:r>
                        <a:rPr lang="en-AU" dirty="0" smtClean="0"/>
                        <a:t>Missing Preposition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am looking forward your reply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am looking forward </a:t>
                      </a:r>
                      <a:r>
                        <a:rPr lang="en-AU" u="sng" dirty="0" smtClean="0"/>
                        <a:t>to</a:t>
                      </a:r>
                      <a:r>
                        <a:rPr lang="en-AU" dirty="0" smtClean="0"/>
                        <a:t> your reply</a:t>
                      </a:r>
                      <a:endParaRPr lang="en-AU" dirty="0"/>
                    </a:p>
                  </a:txBody>
                  <a:tcPr/>
                </a:tc>
              </a:tr>
              <a:tr h="412627">
                <a:tc>
                  <a:txBody>
                    <a:bodyPr/>
                    <a:lstStyle/>
                    <a:p>
                      <a:r>
                        <a:rPr lang="en-AU" dirty="0" smtClean="0"/>
                        <a:t>Unwanted Preposition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have booked a flight </a:t>
                      </a:r>
                      <a:r>
                        <a:rPr lang="en-AU" u="sng" dirty="0" smtClean="0"/>
                        <a:t>to</a:t>
                      </a:r>
                      <a:r>
                        <a:rPr lang="en-AU" dirty="0" smtClean="0"/>
                        <a:t> home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have booked a flight home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Article Errors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 2012-06-07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50A993-D207-44E9-96F1-135CFF024C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29625"/>
              </p:ext>
            </p:extLst>
          </p:nvPr>
        </p:nvGraphicFramePr>
        <p:xfrm>
          <a:off x="605971" y="2788284"/>
          <a:ext cx="8334829" cy="150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42"/>
                <a:gridCol w="3586038"/>
                <a:gridCol w="3058149"/>
              </a:tblGrid>
              <a:tr h="326064">
                <a:tc>
                  <a:txBody>
                    <a:bodyPr/>
                    <a:lstStyle/>
                    <a:p>
                      <a:r>
                        <a:rPr lang="en-AU" dirty="0" smtClean="0"/>
                        <a:t>Error 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Original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Correction</a:t>
                      </a:r>
                      <a:endParaRPr lang="en-AU" dirty="0"/>
                    </a:p>
                  </a:txBody>
                  <a:tcPr/>
                </a:tc>
              </a:tr>
              <a:tr h="326064">
                <a:tc>
                  <a:txBody>
                    <a:bodyPr/>
                    <a:lstStyle/>
                    <a:p>
                      <a:r>
                        <a:rPr lang="en-AU" dirty="0" smtClean="0"/>
                        <a:t>I</a:t>
                      </a:r>
                      <a:r>
                        <a:rPr lang="en-AU" baseline="0" dirty="0" smtClean="0"/>
                        <a:t>ncorrect Article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wich</a:t>
                      </a:r>
                      <a:r>
                        <a:rPr lang="en-AU" dirty="0" smtClean="0"/>
                        <a:t> was </a:t>
                      </a:r>
                      <a:r>
                        <a:rPr lang="en-AU" dirty="0" err="1" smtClean="0"/>
                        <a:t>situeded</a:t>
                      </a:r>
                      <a:r>
                        <a:rPr lang="en-AU" dirty="0" smtClean="0"/>
                        <a:t> on </a:t>
                      </a:r>
                      <a:r>
                        <a:rPr lang="en-AU" u="sng" dirty="0" smtClean="0"/>
                        <a:t>a</a:t>
                      </a:r>
                      <a:r>
                        <a:rPr lang="en-AU" dirty="0" smtClean="0"/>
                        <a:t> seaside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wich</a:t>
                      </a:r>
                      <a:r>
                        <a:rPr lang="en-AU" dirty="0" smtClean="0"/>
                        <a:t> was </a:t>
                      </a:r>
                      <a:r>
                        <a:rPr lang="en-AU" dirty="0" err="1" smtClean="0"/>
                        <a:t>situeded</a:t>
                      </a:r>
                      <a:r>
                        <a:rPr lang="en-AU" dirty="0" smtClean="0"/>
                        <a:t> on the seaside</a:t>
                      </a:r>
                      <a:endParaRPr lang="en-AU" dirty="0"/>
                    </a:p>
                  </a:txBody>
                  <a:tcPr/>
                </a:tc>
              </a:tr>
              <a:tr h="326064">
                <a:tc>
                  <a:txBody>
                    <a:bodyPr/>
                    <a:lstStyle/>
                    <a:p>
                      <a:r>
                        <a:rPr lang="en-AU" dirty="0" smtClean="0"/>
                        <a:t>Missing </a:t>
                      </a:r>
                      <a:r>
                        <a:rPr lang="en-AU" baseline="0" dirty="0" smtClean="0"/>
                        <a:t>Article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will give you all information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 will give you all </a:t>
                      </a:r>
                      <a:r>
                        <a:rPr lang="en-AU" u="sng" dirty="0" smtClean="0"/>
                        <a:t>the</a:t>
                      </a:r>
                      <a:r>
                        <a:rPr lang="en-AU" dirty="0" smtClean="0"/>
                        <a:t> information</a:t>
                      </a:r>
                      <a:endParaRPr lang="en-AU" dirty="0"/>
                    </a:p>
                  </a:txBody>
                  <a:tcPr/>
                </a:tc>
              </a:tr>
              <a:tr h="403842">
                <a:tc>
                  <a:txBody>
                    <a:bodyPr/>
                    <a:lstStyle/>
                    <a:p>
                      <a:r>
                        <a:rPr lang="en-AU" dirty="0" smtClean="0"/>
                        <a:t>Unwanted </a:t>
                      </a:r>
                      <a:r>
                        <a:rPr lang="en-AU" baseline="0" dirty="0" smtClean="0"/>
                        <a:t>Article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One of my hobbies is </a:t>
                      </a:r>
                      <a:r>
                        <a:rPr lang="en-AU" u="sng" dirty="0" smtClean="0"/>
                        <a:t>the</a:t>
                      </a:r>
                      <a:r>
                        <a:rPr lang="en-AU" dirty="0" smtClean="0"/>
                        <a:t> photography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One of my hobbies is photography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96">
  <a:themeElements>
    <a:clrScheme name="">
      <a:dk1>
        <a:srgbClr val="000080"/>
      </a:dk1>
      <a:lt1>
        <a:srgbClr val="FFFFFF"/>
      </a:lt1>
      <a:dk2>
        <a:srgbClr val="00008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6C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96">
      <a:majorFont>
        <a:latin typeface="Abadi MT Condensed"/>
        <a:ea typeface=""/>
        <a:cs typeface=""/>
      </a:majorFont>
      <a:minorFont>
        <a:latin typeface="Abadi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FF0000"/>
          </a:solidFill>
          <a:prstDash val="solid"/>
          <a:round/>
          <a:headEnd type="none" w="sm" len="sm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badi MT Condensed Light" pitchFamily="34" charset="0"/>
          </a:defRPr>
        </a:defPPr>
      </a:lstStyle>
    </a:spDef>
    <a:ln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stealth" w="lg" len="lg"/>
        </a:ln>
        <a:effectLst/>
      </a:spPr>
      <a:bodyPr/>
      <a:lstStyle/>
    </a:lnDef>
  </a:objectDefaults>
  <a:extraClrSchemeLst>
    <a:extraClrScheme>
      <a:clrScheme name="199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9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61096374</TotalTime>
  <Pages>49</Pages>
  <Words>904</Words>
  <Application>Microsoft Office PowerPoint</Application>
  <PresentationFormat>A4 Paper (210x297 mm)</PresentationFormat>
  <Paragraphs>190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Abadi MT Condensed</vt:lpstr>
      <vt:lpstr>Abadi MT Condensed Light</vt:lpstr>
      <vt:lpstr>Book Antiqua</vt:lpstr>
      <vt:lpstr>ＭＳ Ｐゴシック</vt:lpstr>
      <vt:lpstr>Times New Roman</vt:lpstr>
      <vt:lpstr>1996</vt:lpstr>
      <vt:lpstr>HOO 2012:  A Report on the Preposition and Determiner Error Correction Shared Task</vt:lpstr>
      <vt:lpstr>Overview</vt:lpstr>
      <vt:lpstr>What is HOO?</vt:lpstr>
      <vt:lpstr>The HOO 2011 Pilot Round Data</vt:lpstr>
      <vt:lpstr>HOO 2011:  Errors by Type</vt:lpstr>
      <vt:lpstr>HOO 2011: Participation </vt:lpstr>
      <vt:lpstr>Overview</vt:lpstr>
      <vt:lpstr>Preposition Errors</vt:lpstr>
      <vt:lpstr>Article Errors</vt:lpstr>
      <vt:lpstr>The Data</vt:lpstr>
      <vt:lpstr>Error Type Breakdown</vt:lpstr>
      <vt:lpstr>Overview</vt:lpstr>
      <vt:lpstr>Participation</vt:lpstr>
      <vt:lpstr>Evaluation Metrics</vt:lpstr>
      <vt:lpstr>Managing Annotation Errors</vt:lpstr>
      <vt:lpstr>Prepositions</vt:lpstr>
      <vt:lpstr>Determiners</vt:lpstr>
      <vt:lpstr>Prepositions and Determiners</vt:lpstr>
      <vt:lpstr>Approaches Taken</vt:lpstr>
      <vt:lpstr>Data Used</vt:lpstr>
      <vt:lpstr>Features Used</vt:lpstr>
      <vt:lpstr>Overview</vt:lpstr>
      <vt:lpstr>Outcomes</vt:lpstr>
      <vt:lpstr>Limitations and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to Machines</dc:title>
  <dc:creator>Robert Dale</dc:creator>
  <cp:lastModifiedBy>Robert Dale</cp:lastModifiedBy>
  <cp:revision>793</cp:revision>
  <cp:lastPrinted>2000-07-25T09:51:06Z</cp:lastPrinted>
  <dcterms:created xsi:type="dcterms:W3CDTF">2009-03-07T23:53:38Z</dcterms:created>
  <dcterms:modified xsi:type="dcterms:W3CDTF">2012-06-06T21:21:57Z</dcterms:modified>
</cp:coreProperties>
</file>